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79" r:id="rId2"/>
    <p:sldId id="483" r:id="rId3"/>
    <p:sldId id="484" r:id="rId4"/>
    <p:sldId id="486" r:id="rId5"/>
    <p:sldId id="480" r:id="rId6"/>
    <p:sldId id="487" r:id="rId7"/>
    <p:sldId id="488" r:id="rId8"/>
    <p:sldId id="489" r:id="rId9"/>
    <p:sldId id="490" r:id="rId10"/>
    <p:sldId id="491" r:id="rId11"/>
    <p:sldId id="492" r:id="rId12"/>
    <p:sldId id="493" r:id="rId13"/>
    <p:sldId id="494" r:id="rId14"/>
    <p:sldId id="495" r:id="rId15"/>
    <p:sldId id="496" r:id="rId16"/>
    <p:sldId id="497" r:id="rId17"/>
    <p:sldId id="498" r:id="rId18"/>
    <p:sldId id="499" r:id="rId19"/>
    <p:sldId id="500" r:id="rId20"/>
    <p:sldId id="501" r:id="rId21"/>
    <p:sldId id="482" r:id="rId22"/>
  </p:sldIdLst>
  <p:sldSz cx="9144000" cy="5143500" type="screen16x9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61C5DD"/>
    <a:srgbClr val="4CA7D4"/>
    <a:srgbClr val="67ACD7"/>
    <a:srgbClr val="F25854"/>
    <a:srgbClr val="DBF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60" autoAdjust="0"/>
    <p:restoredTop sz="94599"/>
  </p:normalViewPr>
  <p:slideViewPr>
    <p:cSldViewPr>
      <p:cViewPr varScale="1">
        <p:scale>
          <a:sx n="155" d="100"/>
          <a:sy n="155" d="100"/>
        </p:scale>
        <p:origin x="-414" y="-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3972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A2A9E-8426-40F3-B8DE-4E2DA292AF3A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E875D-B8CF-4F45-A87F-55D84EF011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222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875D-B8CF-4F45-A87F-55D84EF011A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13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875D-B8CF-4F45-A87F-55D84EF011A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13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875D-B8CF-4F45-A87F-55D84EF011A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13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875D-B8CF-4F45-A87F-55D84EF011A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13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875D-B8CF-4F45-A87F-55D84EF011A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13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875D-B8CF-4F45-A87F-55D84EF011A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13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875D-B8CF-4F45-A87F-55D84EF011A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13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875D-B8CF-4F45-A87F-55D84EF011A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13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875D-B8CF-4F45-A87F-55D84EF011A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13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875D-B8CF-4F45-A87F-55D84EF011A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13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875D-B8CF-4F45-A87F-55D84EF011A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13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875D-B8CF-4F45-A87F-55D84EF011A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13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875D-B8CF-4F45-A87F-55D84EF011A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13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875D-B8CF-4F45-A87F-55D84EF011A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13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875D-B8CF-4F45-A87F-55D84EF011A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13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DE62-CC80-469C-A6C3-8C4EFC66AC7E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F8931-3C7C-4E67-9977-2712E48C5E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267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DE62-CC80-469C-A6C3-8C4EFC66AC7E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F8931-3C7C-4E67-9977-2712E48C5E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837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DE62-CC80-469C-A6C3-8C4EFC66AC7E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F8931-3C7C-4E67-9977-2712E48C5E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87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DE62-CC80-469C-A6C3-8C4EFC66AC7E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F8931-3C7C-4E67-9977-2712E48C5E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12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DE62-CC80-469C-A6C3-8C4EFC66AC7E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F8931-3C7C-4E67-9977-2712E48C5E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378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DE62-CC80-469C-A6C3-8C4EFC66AC7E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F8931-3C7C-4E67-9977-2712E48C5E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230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DE62-CC80-469C-A6C3-8C4EFC66AC7E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F8931-3C7C-4E67-9977-2712E48C5E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023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DE62-CC80-469C-A6C3-8C4EFC66AC7E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F8931-3C7C-4E67-9977-2712E48C5E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424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DE62-CC80-469C-A6C3-8C4EFC66AC7E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F8931-3C7C-4E67-9977-2712E48C5E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976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DE62-CC80-469C-A6C3-8C4EFC66AC7E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F8931-3C7C-4E67-9977-2712E48C5E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614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DE62-CC80-469C-A6C3-8C4EFC66AC7E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F8931-3C7C-4E67-9977-2712E48C5E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056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DDE62-CC80-469C-A6C3-8C4EFC66AC7E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F8931-3C7C-4E67-9977-2712E48C5E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63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avo.gov.ru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gossluzhba.gov.ru/anticorruption/spravki_bk" TargetMode="External"/><Relationship Id="rId4" Type="http://schemas.openxmlformats.org/officeDocument/2006/relationships/hyperlink" Target="http://kremlin.ru/structure/additional/12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rosmintrud.ru/ministry/programms/anticorruption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://tatarstan.ru/regulatio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1419622"/>
            <a:ext cx="4320480" cy="176663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20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</a:rPr>
              <a:t>Единые требования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ru-RU" sz="2000" b="1" dirty="0" smtClean="0">
              <a:solidFill>
                <a:srgbClr val="996633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к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размещению и наполнению разделов официальных сайтов исполнительных органов государственной власти Республики Татарстан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 информационно-телекоммуникационной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сети Интернет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>по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вопросам противодействия коррупции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C:\Users\Диляра\Downloads\7_Фон 16 на 9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r="93509"/>
          <a:stretch/>
        </p:blipFill>
        <p:spPr bwMode="auto">
          <a:xfrm>
            <a:off x="115614" y="-1"/>
            <a:ext cx="451946" cy="515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793" y="24252"/>
            <a:ext cx="1005205" cy="963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195485"/>
            <a:ext cx="3384376" cy="49210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66FF99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47664" y="4827250"/>
            <a:ext cx="6480720" cy="2893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1600" i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</a:rPr>
              <a:t>Министерство юстиции Республики Татарстан – 2021 год</a:t>
            </a:r>
            <a:endParaRPr lang="ru-RU" sz="1600" i="1" dirty="0">
              <a:solidFill>
                <a:srgbClr val="9966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5616" y="62290"/>
            <a:ext cx="6480720" cy="2893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1600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</a:rPr>
              <a:t>Методические рекомендации</a:t>
            </a:r>
            <a:endParaRPr lang="ru-RU" sz="1600" dirty="0">
              <a:solidFill>
                <a:srgbClr val="99663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11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434" y="2297003"/>
            <a:ext cx="5535349" cy="2796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727246" y="106958"/>
            <a:ext cx="5653733" cy="716358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6. Подраздел </a:t>
            </a: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«Комиссия </a:t>
            </a:r>
            <a:r>
              <a:rPr lang="ru-RU" sz="1400" dirty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руководителе государственного органа по противодействию </a:t>
            </a: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коррупции» (по координации работы по противодействию коррупции)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804248" y="4761691"/>
            <a:ext cx="2133600" cy="273844"/>
          </a:xfrm>
        </p:spPr>
        <p:txBody>
          <a:bodyPr/>
          <a:lstStyle/>
          <a:p>
            <a:pPr>
              <a:defRPr/>
            </a:pPr>
            <a:fld id="{8E918D93-51EE-47D7-B4B5-22C9970D66D4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4" name="AutoShape 6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3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5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7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pbs.twimg.com/media/EUl_P4FX0AA7qpP.jpg:large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m.realnoevremya.ru/uploads/article/c6/8e/2918754925a52112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6" descr="https://mail.tatar.ru/owa/service.svc/s/GetFileAttachment?id=AAMkAGJjOTJmMDkxLWMzMzUtNDg4NS1hZDFhLWI3NjVkYzc0ZjQxZABGAAAAAACqmLKkzCSlQoDua8RCgqjrBwB3pZLmEza0S4DdDqsASnogAAAAAAENAAB3pZLmEza0S4DdDqsASnogAAYV5qOPAAABEgAQAA37lRn5pPlMiAE5a8Koy3w%3D&amp;X-OWA-CANARY=jLDBqrwrqUanufdIXiilnt-DJucnstgIJMODgudj1nguSkqLhkHQlsfu_kqyRdGoBcP7_yN8z1g.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75892" y="212668"/>
            <a:ext cx="61278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677071" y="158707"/>
            <a:ext cx="2395424" cy="7920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Требуется ежеквартальная актуализация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Стрелка вправо 31"/>
          <p:cNvSpPr/>
          <p:nvPr/>
        </p:nvSpPr>
        <p:spPr>
          <a:xfrm rot="2221668">
            <a:off x="3523793" y="3973229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2076208">
            <a:off x="3507366" y="4462223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8360461">
            <a:off x="6079375" y="3969848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8360461">
            <a:off x="7519534" y="3964421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аголовок 16"/>
          <p:cNvSpPr txBox="1">
            <a:spLocks/>
          </p:cNvSpPr>
          <p:nvPr/>
        </p:nvSpPr>
        <p:spPr>
          <a:xfrm>
            <a:off x="606212" y="1373348"/>
            <a:ext cx="7681721" cy="716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just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положение о комиссии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план работы комиссии на год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информацию о проведенных заседаниях комиссии и о принятых комиссией решениях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актуальный состав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Заголовок 16"/>
          <p:cNvSpPr txBox="1">
            <a:spLocks/>
          </p:cNvSpPr>
          <p:nvPr/>
        </p:nvSpPr>
        <p:spPr>
          <a:xfrm>
            <a:off x="827584" y="843558"/>
            <a:ext cx="1870993" cy="306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Должен содержать: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80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28475"/>
            <a:ext cx="4694887" cy="26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675892" y="152933"/>
            <a:ext cx="5208825" cy="716358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7. Подраздел </a:t>
            </a: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«Комиссия по соблюдению требований </a:t>
            </a:r>
            <a:b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служебному поведению государственных гражданских (муниципальных) служащих и урегулированию конфликта интересов»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804248" y="4761691"/>
            <a:ext cx="2133600" cy="273844"/>
          </a:xfrm>
        </p:spPr>
        <p:txBody>
          <a:bodyPr/>
          <a:lstStyle/>
          <a:p>
            <a:pPr>
              <a:defRPr/>
            </a:pPr>
            <a:fld id="{8E918D93-51EE-47D7-B4B5-22C9970D66D4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4" name="AutoShape 6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3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5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7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pbs.twimg.com/media/EUl_P4FX0AA7qpP.jpg:large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m.realnoevremya.ru/uploads/article/c6/8e/2918754925a52112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6" descr="https://mail.tatar.ru/owa/service.svc/s/GetFileAttachment?id=AAMkAGJjOTJmMDkxLWMzMzUtNDg4NS1hZDFhLWI3NjVkYzc0ZjQxZABGAAAAAACqmLKkzCSlQoDua8RCgqjrBwB3pZLmEza0S4DdDqsASnogAAAAAAENAAB3pZLmEza0S4DdDqsASnogAAYV5qOPAAABEgAQAA37lRn5pPlMiAE5a8Koy3w%3D&amp;X-OWA-CANARY=jLDBqrwrqUanufdIXiilnt-DJucnstgIJMODgudj1nguSkqLhkHQlsfu_kqyRdGoBcP7_yN8z1g.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75892" y="212668"/>
            <a:ext cx="61278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012160" y="74537"/>
            <a:ext cx="3061094" cy="12010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Требуется актуализация </a:t>
            </a:r>
            <a:b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 мере наступления события (проведение заседания, изменение законодательства, состава комиссии)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трелка вправо 28"/>
          <p:cNvSpPr/>
          <p:nvPr/>
        </p:nvSpPr>
        <p:spPr>
          <a:xfrm rot="8360461">
            <a:off x="6511422" y="3719361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8360461">
            <a:off x="7807568" y="3676391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2644638">
            <a:off x="4067944" y="3717204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16"/>
          <p:cNvSpPr txBox="1">
            <a:spLocks/>
          </p:cNvSpPr>
          <p:nvPr/>
        </p:nvSpPr>
        <p:spPr>
          <a:xfrm>
            <a:off x="765175" y="1226668"/>
            <a:ext cx="3306042" cy="3868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just">
              <a:buFont typeface="Wingdings" pitchFamily="2" charset="2"/>
              <a:buChar char="q"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положение о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комиссии</a:t>
            </a:r>
          </a:p>
          <a:p>
            <a:pPr marL="171450" indent="-171450" algn="just">
              <a:buFont typeface="Wingdings" pitchFamily="2" charset="2"/>
              <a:buChar char="q"/>
            </a:pPr>
            <a:endParaRPr lang="ru-RU" sz="50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q"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план работы комиссии на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год</a:t>
            </a:r>
          </a:p>
          <a:p>
            <a:pPr marL="171450" indent="-171450" algn="just">
              <a:buFont typeface="Wingdings" pitchFamily="2" charset="2"/>
              <a:buChar char="q"/>
            </a:pPr>
            <a:endParaRPr lang="ru-RU" sz="50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q"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информацию о проведенных заседаниях комиссии и о принятых комиссией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решениях</a:t>
            </a:r>
          </a:p>
          <a:p>
            <a:pPr marL="171450" indent="-171450" algn="just">
              <a:buFont typeface="Wingdings" pitchFamily="2" charset="2"/>
              <a:buChar char="q"/>
            </a:pPr>
            <a:endParaRPr lang="ru-RU" sz="50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q"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ее актуальный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состав</a:t>
            </a:r>
          </a:p>
          <a:p>
            <a:pPr marL="171450" indent="-171450" algn="just">
              <a:buFont typeface="Wingdings" pitchFamily="2" charset="2"/>
              <a:buChar char="q"/>
            </a:pPr>
            <a:endParaRPr lang="ru-RU" sz="30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§"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состав комиссии содержит фамилии и инициалы, занимаемые должности (для представителей научных организаций и образовательных организаций среднего, высшего и дополнительного профессионального образования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– </a:t>
            </a:r>
            <a:br>
              <a:rPr lang="ru-RU" sz="1100" dirty="0" smtClean="0">
                <a:latin typeface="Arial" pitchFamily="34" charset="0"/>
                <a:cs typeface="Arial" pitchFamily="34" charset="0"/>
              </a:rPr>
            </a:br>
            <a:r>
              <a:rPr lang="ru-RU" sz="1100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указанием также и места работы) </a:t>
            </a: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§"/>
            </a:pPr>
            <a:endParaRPr lang="ru-RU" sz="30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§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опубликование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принятых комиссией решений осуществляется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171450" indent="-171450" algn="just">
              <a:buFont typeface="Wingdings" pitchFamily="2" charset="2"/>
              <a:buChar char="§"/>
            </a:pPr>
            <a:endParaRPr lang="ru-RU" sz="30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Courier New" pitchFamily="49" charset="0"/>
              <a:buChar char="o"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с обезличиванием персональных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данных</a:t>
            </a:r>
          </a:p>
          <a:p>
            <a:pPr marL="171450" indent="-171450" algn="just">
              <a:buFont typeface="Courier New" pitchFamily="49" charset="0"/>
              <a:buChar char="o"/>
            </a:pPr>
            <a:endParaRPr lang="ru-RU" sz="30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Courier New" pitchFamily="49" charset="0"/>
              <a:buChar char="o"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с указанием оснований проведения заседаний,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принятого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решения, ключевых деталей (фактов) рассматриваемого вопроса</a:t>
            </a:r>
          </a:p>
        </p:txBody>
      </p:sp>
      <p:sp>
        <p:nvSpPr>
          <p:cNvPr id="21" name="Заголовок 16"/>
          <p:cNvSpPr txBox="1">
            <a:spLocks/>
          </p:cNvSpPr>
          <p:nvPr/>
        </p:nvSpPr>
        <p:spPr>
          <a:xfrm>
            <a:off x="917575" y="999405"/>
            <a:ext cx="1870993" cy="306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Должен содержать: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61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83007"/>
            <a:ext cx="4331524" cy="353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795500" y="205734"/>
            <a:ext cx="4064532" cy="716358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8. Подраздел </a:t>
            </a: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«Ответственные лица </a:t>
            </a:r>
            <a:b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работу по профилактике коррупционных </a:t>
            </a:r>
            <a:b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иных правонарушений в органе»</a:t>
            </a:r>
            <a:b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804248" y="4761691"/>
            <a:ext cx="2133600" cy="273844"/>
          </a:xfrm>
        </p:spPr>
        <p:txBody>
          <a:bodyPr/>
          <a:lstStyle/>
          <a:p>
            <a:pPr>
              <a:defRPr/>
            </a:pPr>
            <a:fld id="{8E918D93-51EE-47D7-B4B5-22C9970D66D4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4" name="AutoShape 6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3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5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7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pbs.twimg.com/media/EUl_P4FX0AA7qpP.jpg:large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m.realnoevremya.ru/uploads/article/c6/8e/2918754925a52112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6" descr="https://mail.tatar.ru/owa/service.svc/s/GetFileAttachment?id=AAMkAGJjOTJmMDkxLWMzMzUtNDg4NS1hZDFhLWI3NjVkYzc0ZjQxZABGAAAAAACqmLKkzCSlQoDua8RCgqjrBwB3pZLmEza0S4DdDqsASnogAAAAAAENAAB3pZLmEza0S4DdDqsASnogAAYV5qOPAAABEgAQAA37lRn5pPlMiAE5a8Koy3w%3D&amp;X-OWA-CANARY=jLDBqrwrqUanufdIXiilnt-DJucnstgIJMODgudj1nguSkqLhkHQlsfu_kqyRdGoBcP7_yN8z1g.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75892" y="278983"/>
            <a:ext cx="61278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220072" y="141391"/>
            <a:ext cx="3783491" cy="9333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Требуется актуализация </a:t>
            </a:r>
            <a:b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 мере наступления события (изменение законодательства, кадрового состава)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Стрелка вправо 29"/>
          <p:cNvSpPr/>
          <p:nvPr/>
        </p:nvSpPr>
        <p:spPr>
          <a:xfrm rot="7713682">
            <a:off x="8378300" y="1519539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7713682">
            <a:off x="8100390" y="2865085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7713682">
            <a:off x="8215945" y="4039819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16"/>
          <p:cNvSpPr txBox="1">
            <a:spLocks/>
          </p:cNvSpPr>
          <p:nvPr/>
        </p:nvSpPr>
        <p:spPr>
          <a:xfrm>
            <a:off x="539552" y="1702736"/>
            <a:ext cx="4031233" cy="23896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itchFamily="2" charset="2"/>
              <a:buChar char="q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приказ о назначении ответственным лицом</a:t>
            </a:r>
          </a:p>
          <a:p>
            <a:pPr marL="285750" indent="-285750" algn="l">
              <a:buFont typeface="Wingdings" pitchFamily="2" charset="2"/>
              <a:buChar char="q"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должностной регламент (инструкция), 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содержащий полномочия, предусмотренные Указом Президента РТ 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от 1 ноября 2010 года № УП-711</a:t>
            </a:r>
          </a:p>
          <a:p>
            <a:pPr marL="285750" indent="-285750" algn="l">
              <a:buFont typeface="Wingdings" pitchFamily="2" charset="2"/>
              <a:buChar char="q"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номер служебного телефона</a:t>
            </a:r>
          </a:p>
          <a:p>
            <a:pPr marL="285750" indent="-285750" algn="l">
              <a:buFont typeface="Wingdings" pitchFamily="2" charset="2"/>
              <a:buChar char="q"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адрес электронной почты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Заголовок 16"/>
          <p:cNvSpPr txBox="1">
            <a:spLocks/>
          </p:cNvSpPr>
          <p:nvPr/>
        </p:nvSpPr>
        <p:spPr>
          <a:xfrm>
            <a:off x="693830" y="960582"/>
            <a:ext cx="3632484" cy="648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Должен содержать следующую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информацию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об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ответственном лице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18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98" y="1923678"/>
            <a:ext cx="5140100" cy="299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675892" y="90667"/>
            <a:ext cx="5172006" cy="608875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9. Подраздел </a:t>
            </a: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dirty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Отчеты о мерах по реализации антикоррупционной политики </a:t>
            </a: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органе</a:t>
            </a: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804248" y="4761691"/>
            <a:ext cx="2133600" cy="273844"/>
          </a:xfrm>
        </p:spPr>
        <p:txBody>
          <a:bodyPr/>
          <a:lstStyle/>
          <a:p>
            <a:pPr>
              <a:defRPr/>
            </a:pPr>
            <a:fld id="{8E918D93-51EE-47D7-B4B5-22C9970D66D4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4" name="AutoShape 6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3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5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7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pbs.twimg.com/media/EUl_P4FX0AA7qpP.jpg:large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m.realnoevremya.ru/uploads/article/c6/8e/2918754925a52112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6" descr="https://mail.tatar.ru/owa/service.svc/s/GetFileAttachment?id=AAMkAGJjOTJmMDkxLWMzMzUtNDg4NS1hZDFhLWI3NjVkYzc0ZjQxZABGAAAAAACqmLKkzCSlQoDua8RCgqjrBwB3pZLmEza0S4DdDqsASnogAAAAAAENAAB3pZLmEza0S4DdDqsASnogAAYV5qOPAAABEgAQAA37lRn5pPlMiAE5a8Koy3w%3D&amp;X-OWA-CANARY=jLDBqrwrqUanufdIXiilnt-DJucnstgIJMODgudj1nguSkqLhkHQlsfu_kqyRdGoBcP7_yN8z1g.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75892" y="278983"/>
            <a:ext cx="61278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27" name="Стрелка вправо 26"/>
          <p:cNvSpPr/>
          <p:nvPr/>
        </p:nvSpPr>
        <p:spPr>
          <a:xfrm rot="7713682">
            <a:off x="5137940" y="2711453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140" y="2211710"/>
            <a:ext cx="3259191" cy="138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Стрелка вправо 24"/>
          <p:cNvSpPr/>
          <p:nvPr/>
        </p:nvSpPr>
        <p:spPr>
          <a:xfrm rot="19586405">
            <a:off x="5122370" y="3106991"/>
            <a:ext cx="76939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аголовок 16"/>
          <p:cNvSpPr txBox="1">
            <a:spLocks/>
          </p:cNvSpPr>
          <p:nvPr/>
        </p:nvSpPr>
        <p:spPr>
          <a:xfrm>
            <a:off x="828280" y="1227137"/>
            <a:ext cx="4803593" cy="497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just">
              <a:buFont typeface="Wingdings" pitchFamily="2" charset="2"/>
              <a:buChar char="q"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Должен содержать отчеты о реализации мер антикоррупционной политики, представляемые </a:t>
            </a:r>
            <a:br>
              <a:rPr lang="ru-RU" sz="1300" dirty="0" smtClean="0">
                <a:latin typeface="Arial" pitchFamily="34" charset="0"/>
                <a:cs typeface="Arial" pitchFamily="34" charset="0"/>
              </a:rPr>
            </a:br>
            <a:r>
              <a:rPr lang="ru-RU" sz="1300" dirty="0" smtClean="0">
                <a:latin typeface="Arial" pitchFamily="34" charset="0"/>
                <a:cs typeface="Arial" pitchFamily="34" charset="0"/>
              </a:rPr>
              <a:t>в Управление Президента РТ по вопросам антикоррупционной политики ежегодно до 1 февраля</a:t>
            </a:r>
            <a:br>
              <a:rPr lang="ru-RU" sz="1300" dirty="0" smtClean="0">
                <a:latin typeface="Arial" pitchFamily="34" charset="0"/>
                <a:cs typeface="Arial" pitchFamily="34" charset="0"/>
              </a:rPr>
            </a:br>
            <a:r>
              <a:rPr lang="ru-RU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300" dirty="0" smtClean="0">
                <a:latin typeface="Arial" pitchFamily="34" charset="0"/>
                <a:cs typeface="Arial" pitchFamily="34" charset="0"/>
              </a:rPr>
            </a:br>
            <a:endParaRPr lang="ru-RU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156176" y="146364"/>
            <a:ext cx="2856534" cy="7920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Размещение 1 раз в год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(в 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течение 14 рабочих дней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 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дня истечения срока, установленного для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их подачи)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78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283718"/>
            <a:ext cx="4877346" cy="268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683568" y="106958"/>
            <a:ext cx="5563400" cy="716358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10. Подраздел </a:t>
            </a: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«Результаты антикоррупционной экспертизы нормативных правовых актов и проектов нормативных правовых актов, проведенной органом»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804248" y="4761691"/>
            <a:ext cx="2133600" cy="273844"/>
          </a:xfrm>
        </p:spPr>
        <p:txBody>
          <a:bodyPr/>
          <a:lstStyle/>
          <a:p>
            <a:pPr>
              <a:defRPr/>
            </a:pPr>
            <a:fld id="{8E918D93-51EE-47D7-B4B5-22C9970D66D4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4" name="AutoShape 6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3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5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7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pbs.twimg.com/media/EUl_P4FX0AA7qpP.jpg:large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m.realnoevremya.ru/uploads/article/c6/8e/2918754925a52112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6" descr="https://mail.tatar.ru/owa/service.svc/s/GetFileAttachment?id=AAMkAGJjOTJmMDkxLWMzMzUtNDg4NS1hZDFhLWI3NjVkYzc0ZjQxZABGAAAAAACqmLKkzCSlQoDua8RCgqjrBwB3pZLmEza0S4DdDqsASnogAAAAAAENAAB3pZLmEza0S4DdDqsASnogAAYV5qOPAAABEgAQAA37lRn5pPlMiAE5a8Koy3w%3D&amp;X-OWA-CANARY=jLDBqrwrqUanufdIXiilnt-DJucnstgIJMODgudj1nguSkqLhkHQlsfu_kqyRdGoBcP7_yN8z1g.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444208" y="160338"/>
            <a:ext cx="2577338" cy="7200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Требуется ежеквартальная актуализация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3012100">
            <a:off x="549151" y="4179037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19474225">
            <a:off x="5426497" y="3517265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859781"/>
            <a:ext cx="3261450" cy="84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Заголовок 16"/>
          <p:cNvSpPr txBox="1">
            <a:spLocks/>
          </p:cNvSpPr>
          <p:nvPr/>
        </p:nvSpPr>
        <p:spPr>
          <a:xfrm>
            <a:off x="765175" y="1396680"/>
            <a:ext cx="8127305" cy="716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фактические данные о проведенной антикоррупционной экспертизе нормативных правовых актов и проектов нормативных правовых актов, разработанных органом</a:t>
            </a:r>
          </a:p>
          <a:p>
            <a:pPr marL="285750" indent="-285750" algn="l">
              <a:buFont typeface="Wingdings" pitchFamily="2" charset="2"/>
              <a:buChar char="q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результаты независимой антикоррупционной экспертизы в отношении проектов нормативных правовых актов, размещенных на сайтах</a:t>
            </a:r>
            <a:r>
              <a:rPr lang="ru-RU" sz="5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500" dirty="0" smtClean="0">
                <a:latin typeface="Arial" pitchFamily="34" charset="0"/>
                <a:cs typeface="Arial" pitchFamily="34" charset="0"/>
              </a:rPr>
            </a:br>
            <a:r>
              <a:rPr lang="ru-RU" sz="5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500" dirty="0" smtClean="0">
                <a:latin typeface="Arial" pitchFamily="34" charset="0"/>
                <a:cs typeface="Arial" pitchFamily="34" charset="0"/>
              </a:rPr>
            </a:b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Заголовок 16"/>
          <p:cNvSpPr txBox="1">
            <a:spLocks/>
          </p:cNvSpPr>
          <p:nvPr/>
        </p:nvSpPr>
        <p:spPr>
          <a:xfrm>
            <a:off x="1044201" y="846358"/>
            <a:ext cx="1870993" cy="306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Должен содержать: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43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72" y="3878903"/>
            <a:ext cx="3577779" cy="103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065" y="2099986"/>
            <a:ext cx="3391800" cy="16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69817"/>
            <a:ext cx="3641428" cy="151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795717" y="160338"/>
            <a:ext cx="5484690" cy="407690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11. Подраздел </a:t>
            </a:r>
            <a:r>
              <a:rPr lang="ru-RU" sz="1400" dirty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«Опрос общественного мнения, </a:t>
            </a: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анкетирование органом»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804248" y="4761691"/>
            <a:ext cx="2133600" cy="273844"/>
          </a:xfrm>
        </p:spPr>
        <p:txBody>
          <a:bodyPr/>
          <a:lstStyle/>
          <a:p>
            <a:pPr>
              <a:defRPr/>
            </a:pPr>
            <a:fld id="{8E918D93-51EE-47D7-B4B5-22C9970D66D4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4" name="AutoShape 6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3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5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7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pbs.twimg.com/media/EUl_P4FX0AA7qpP.jpg:large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m.realnoevremya.ru/uploads/article/c6/8e/2918754925a52112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6" descr="https://mail.tatar.ru/owa/service.svc/s/GetFileAttachment?id=AAMkAGJjOTJmMDkxLWMzMzUtNDg4NS1hZDFhLWI3NjVkYzc0ZjQxZABGAAAAAACqmLKkzCSlQoDua8RCgqjrBwB3pZLmEza0S4DdDqsASnogAAAAAAENAAB3pZLmEza0S4DdDqsASnogAAYV5qOPAAABEgAQAA37lRn5pPlMiAE5a8Koy3w%3D&amp;X-OWA-CANARY=jLDBqrwrqUanufdIXiilnt-DJucnstgIJMODgudj1nguSkqLhkHQlsfu_kqyRdGoBcP7_yN8z1g.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444208" y="154978"/>
            <a:ext cx="2577338" cy="7200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Требуется актуализация </a:t>
            </a:r>
            <a:b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 реже 1 раза в год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706097">
            <a:off x="5016243" y="3469854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9023892">
            <a:off x="2642040" y="3590652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16"/>
          <p:cNvSpPr txBox="1">
            <a:spLocks/>
          </p:cNvSpPr>
          <p:nvPr/>
        </p:nvSpPr>
        <p:spPr>
          <a:xfrm>
            <a:off x="795717" y="1074738"/>
            <a:ext cx="7959666" cy="716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анкеты либо опросные листы для граждан в целях изучения их мнения 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о состоянии коррупции в органе</a:t>
            </a:r>
          </a:p>
          <a:p>
            <a:pPr marL="285750" indent="-285750" algn="l">
              <a:buFont typeface="Wingdings" pitchFamily="2" charset="2"/>
              <a:buChar char="q"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информация о результатах указанных исследований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Заголовок 16"/>
          <p:cNvSpPr txBox="1">
            <a:spLocks/>
          </p:cNvSpPr>
          <p:nvPr/>
        </p:nvSpPr>
        <p:spPr>
          <a:xfrm>
            <a:off x="1069976" y="638724"/>
            <a:ext cx="1916634" cy="306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Должен содержать: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54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627892" y="105097"/>
            <a:ext cx="5716420" cy="510578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12.(1) Подраздел </a:t>
            </a: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«Нормативные правовые и иные акты в сфере противодействия коррупции»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804248" y="4761691"/>
            <a:ext cx="2133600" cy="273844"/>
          </a:xfrm>
        </p:spPr>
        <p:txBody>
          <a:bodyPr/>
          <a:lstStyle/>
          <a:p>
            <a:pPr>
              <a:defRPr/>
            </a:pPr>
            <a:fld id="{8E918D93-51EE-47D7-B4B5-22C9970D66D4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sp>
        <p:nvSpPr>
          <p:cNvPr id="4" name="AutoShape 6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3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5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7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pbs.twimg.com/media/EUl_P4FX0AA7qpP.jpg:large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m.realnoevremya.ru/uploads/article/c6/8e/2918754925a52112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6" descr="https://mail.tatar.ru/owa/service.svc/s/GetFileAttachment?id=AAMkAGJjOTJmMDkxLWMzMzUtNDg4NS1hZDFhLWI3NjVkYzc0ZjQxZABGAAAAAACqmLKkzCSlQoDua8RCgqjrBwB3pZLmEza0S4DdDqsASnogAAAAAAENAAB3pZLmEza0S4DdDqsASnogAAYV5qOPAAABEgAQAA37lRn5pPlMiAE5a8Koy3w%3D&amp;X-OWA-CANARY=jLDBqrwrqUanufdIXiilnt-DJucnstgIJMODgudj1nguSkqLhkHQlsfu_kqyRdGoBcP7_yN8z1g.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Заголовок 16"/>
          <p:cNvSpPr txBox="1">
            <a:spLocks/>
          </p:cNvSpPr>
          <p:nvPr/>
        </p:nvSpPr>
        <p:spPr>
          <a:xfrm>
            <a:off x="612775" y="2211710"/>
            <a:ext cx="7775649" cy="1292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just">
              <a:buFont typeface="Wingdings" pitchFamily="2" charset="2"/>
              <a:buChar char="q"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список гиперссылок федеральных законов, указов Президента РФ, постановлений Правительства РФ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100" dirty="0" smtClean="0">
                <a:latin typeface="Arial" pitchFamily="34" charset="0"/>
                <a:cs typeface="Arial" pitchFamily="34" charset="0"/>
              </a:rPr>
            </a:br>
            <a:r>
              <a:rPr lang="ru-RU" sz="1100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перехода на федеральный интернет-портал правовой информации (</a:t>
            </a:r>
            <a:r>
              <a:rPr lang="ru-RU" sz="1100" dirty="0">
                <a:latin typeface="Arial" pitchFamily="34" charset="0"/>
                <a:cs typeface="Arial" pitchFamily="34" charset="0"/>
                <a:hlinkClick r:id="rId3"/>
              </a:rPr>
              <a:t>www.pravo.gov.ru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171450" indent="-171450" algn="just">
              <a:buFont typeface="Wingdings" pitchFamily="2" charset="2"/>
              <a:buChar char="q"/>
            </a:pPr>
            <a:endParaRPr lang="ru-RU" sz="30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q"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законы РТ, указы Президента РТ, постановления Кабинета Министров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РТ</a:t>
            </a:r>
          </a:p>
          <a:p>
            <a:pPr marL="171450" indent="-171450" algn="just">
              <a:buFont typeface="Wingdings" pitchFamily="2" charset="2"/>
              <a:buChar char="q"/>
            </a:pPr>
            <a:endParaRPr lang="ru-RU" sz="30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q"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список НПА органа по вопросам противодействия коррупции с приложением актуального и полного текста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актов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:</a:t>
            </a: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endParaRPr lang="ru-RU" sz="300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по противодействию коррупции органа (при наличии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ru-RU" sz="3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перечень должностей в организациях, созданных для выполнения задач, поставленных перед органом, при назначении на которые граждане и при замещении которых работники обязаны представлять сведения о своих доходах, утвержденный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органом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ru-RU" sz="3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перечень должностей в органе, замещение которых связано с коррупционными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рисками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ru-RU" sz="3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порядок представления сведений о доходах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характера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ru-RU" sz="3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порядок уведомления представителя нанимателя (работодателя) о фактах обращения в целях склонения служащего (работника) к совершению коррупционных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правонарушений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ru-RU" sz="3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перечень должностей в органе, при замещении которых запрещается открывать и иметь счета (вклады), хранить наличные денежные средства и ценности в иностранных банках, расположенных за пределами территории РФ, владеть и (или) пользоваться иностранными финансовыми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инструментами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ru-RU" sz="3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порядок сообщения отдельными категориями лиц в органе о получении подарка в связи с их должностным положением или исполнением ими служебных (должностных) обязанностей, сдачи и оценки подарка, реализации (выкупа) и зачисления средств, вырученных от его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реализации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ru-RU" sz="3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положение о подразделении органа по профилактике коррупционных или иных правонарушений (при наличии такого подразделения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ru-RU" sz="3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иные НПА органа по вопросам противодействия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коррупции</a:t>
            </a:r>
            <a:endParaRPr lang="ru-RU" sz="11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16216" y="105097"/>
            <a:ext cx="2513095" cy="7200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Требуется актуализация </a:t>
            </a:r>
            <a:b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 изменении законодательства</a:t>
            </a:r>
            <a:endParaRPr lang="ru-RU" sz="1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Заголовок 16"/>
          <p:cNvSpPr txBox="1">
            <a:spLocks/>
          </p:cNvSpPr>
          <p:nvPr/>
        </p:nvSpPr>
        <p:spPr>
          <a:xfrm>
            <a:off x="765176" y="590755"/>
            <a:ext cx="1933402" cy="2344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Должен содержать: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85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71" y="2588909"/>
            <a:ext cx="4811641" cy="239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83772" y="123478"/>
            <a:ext cx="5788427" cy="596949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12.(2) Подраздел </a:t>
            </a: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«Нормативные правовые и иные акты в сфере противодействия коррупции»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804248" y="4761691"/>
            <a:ext cx="2133600" cy="273844"/>
          </a:xfrm>
        </p:spPr>
        <p:txBody>
          <a:bodyPr/>
          <a:lstStyle/>
          <a:p>
            <a:pPr>
              <a:defRPr/>
            </a:pPr>
            <a:fld id="{8E918D93-51EE-47D7-B4B5-22C9970D66D4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4" name="AutoShape 6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3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5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7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pbs.twimg.com/media/EUl_P4FX0AA7qpP.jpg:large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m.realnoevremya.ru/uploads/article/c6/8e/2918754925a52112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6" descr="https://mail.tatar.ru/owa/service.svc/s/GetFileAttachment?id=AAMkAGJjOTJmMDkxLWMzMzUtNDg4NS1hZDFhLWI3NjVkYzc0ZjQxZABGAAAAAACqmLKkzCSlQoDua8RCgqjrBwB3pZLmEza0S4DdDqsASnogAAAAAAENAAB3pZLmEza0S4DdDqsASnogAAYV5qOPAAABEgAQAA37lRn5pPlMiAE5a8Koy3w%3D&amp;X-OWA-CANARY=jLDBqrwrqUanufdIXiilnt-DJucnstgIJMODgudj1nguSkqLhkHQlsfu_kqyRdGoBcP7_yN8z1g.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Заголовок 16"/>
          <p:cNvSpPr txBox="1">
            <a:spLocks/>
          </p:cNvSpPr>
          <p:nvPr/>
        </p:nvSpPr>
        <p:spPr>
          <a:xfrm>
            <a:off x="667149" y="1007666"/>
            <a:ext cx="3919543" cy="1292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just">
              <a:buFont typeface="Wingdings" pitchFamily="2" charset="2"/>
              <a:buChar char="q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НПА в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сфере противодействия коррупции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размещаются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в виде текста в формате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(.</a:t>
            </a:r>
            <a:r>
              <a:rPr lang="ru-RU" sz="1100" dirty="0" err="1">
                <a:latin typeface="Arial" pitchFamily="34" charset="0"/>
                <a:cs typeface="Arial" pitchFamily="34" charset="0"/>
              </a:rPr>
              <a:t>doc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, .</a:t>
            </a:r>
            <a:r>
              <a:rPr lang="ru-RU" sz="1100" dirty="0" err="1">
                <a:latin typeface="Arial" pitchFamily="34" charset="0"/>
                <a:cs typeface="Arial" pitchFamily="34" charset="0"/>
              </a:rPr>
              <a:t>docx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, .</a:t>
            </a:r>
            <a:r>
              <a:rPr lang="ru-RU" sz="1100" dirty="0" err="1">
                <a:latin typeface="Arial" pitchFamily="34" charset="0"/>
                <a:cs typeface="Arial" pitchFamily="34" charset="0"/>
              </a:rPr>
              <a:t>rtf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, .</a:t>
            </a:r>
            <a:r>
              <a:rPr lang="ru-RU" sz="1100" dirty="0" err="1">
                <a:latin typeface="Arial" pitchFamily="34" charset="0"/>
                <a:cs typeface="Arial" pitchFamily="34" charset="0"/>
              </a:rPr>
              <a:t>pdf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), обеспечивающем возможность поиска и копирования фрагментов текста средствами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100" dirty="0" smtClean="0">
                <a:latin typeface="Arial" pitchFamily="34" charset="0"/>
                <a:cs typeface="Arial" pitchFamily="34" charset="0"/>
              </a:rPr>
            </a:br>
            <a:r>
              <a:rPr lang="ru-RU" sz="1100" dirty="0" smtClean="0">
                <a:latin typeface="Arial" pitchFamily="34" charset="0"/>
                <a:cs typeface="Arial" pitchFamily="34" charset="0"/>
              </a:rPr>
              <a:t>веб-обозревателя («гипертекстовый формат»)</a:t>
            </a:r>
          </a:p>
          <a:p>
            <a:pPr marL="171450" indent="-171450" algn="just">
              <a:buFont typeface="Wingdings" pitchFamily="2" charset="2"/>
              <a:buChar char="q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q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НПА могут </a:t>
            </a:r>
            <a:r>
              <a:rPr lang="ru-RU" sz="1100" u="sng" dirty="0">
                <a:latin typeface="Arial" pitchFamily="34" charset="0"/>
                <a:cs typeface="Arial" pitchFamily="34" charset="0"/>
              </a:rPr>
              <a:t>дополнительно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 размещаться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100" dirty="0" smtClean="0">
                <a:latin typeface="Arial" pitchFamily="34" charset="0"/>
                <a:cs typeface="Arial" pitchFamily="34" charset="0"/>
              </a:rPr>
            </a:br>
            <a:r>
              <a:rPr lang="ru-RU" sz="11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графическом формате в виде графических образов их оригиналов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(«графический формат»)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Заголовок 16"/>
          <p:cNvSpPr txBox="1">
            <a:spLocks/>
          </p:cNvSpPr>
          <p:nvPr/>
        </p:nvSpPr>
        <p:spPr>
          <a:xfrm>
            <a:off x="4718077" y="934142"/>
            <a:ext cx="4063559" cy="1292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just">
              <a:buFont typeface="Wingdings" pitchFamily="2" charset="2"/>
              <a:buChar char="q"/>
            </a:pPr>
            <a:endParaRPr lang="ru-RU" sz="50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q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размещение НПА в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иных форматах, а также в виде сканированных документов, требующих дополнительного распознавания, </a:t>
            </a:r>
            <a:r>
              <a:rPr lang="ru-RU" sz="1100" u="sng" dirty="0">
                <a:latin typeface="Arial" pitchFamily="34" charset="0"/>
                <a:cs typeface="Arial" pitchFamily="34" charset="0"/>
              </a:rPr>
              <a:t>не </a:t>
            </a:r>
            <a:r>
              <a:rPr lang="ru-RU" sz="1100" u="sng" dirty="0" smtClean="0">
                <a:latin typeface="Arial" pitchFamily="34" charset="0"/>
                <a:cs typeface="Arial" pitchFamily="34" charset="0"/>
              </a:rPr>
              <a:t>допускается</a:t>
            </a:r>
            <a:endParaRPr lang="ru-RU" sz="1100" u="sng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q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q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гиперссылки НПА должны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содержать полные реквизиты акта, в том числе наименование органа, принявшего акт, дату принятия, номер,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название</a:t>
            </a:r>
            <a:endParaRPr lang="ru-RU" sz="110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q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q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НПА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и иные акты размещаются в актуальной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редакции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трелка вправо 22"/>
          <p:cNvSpPr/>
          <p:nvPr/>
        </p:nvSpPr>
        <p:spPr>
          <a:xfrm rot="3020028">
            <a:off x="623549" y="3171906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3020028">
            <a:off x="623549" y="3768462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3020028">
            <a:off x="623551" y="4380456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64136"/>
            <a:ext cx="2448272" cy="1908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202" y="2382055"/>
            <a:ext cx="2655193" cy="11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Стрелка вправо 26"/>
          <p:cNvSpPr/>
          <p:nvPr/>
        </p:nvSpPr>
        <p:spPr>
          <a:xfrm rot="19894717">
            <a:off x="4616231" y="2953224"/>
            <a:ext cx="1432044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7844350">
            <a:off x="6653107" y="3439602"/>
            <a:ext cx="425604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516216" y="105098"/>
            <a:ext cx="2513095" cy="7200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Требуется актуализация </a:t>
            </a:r>
            <a:b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 изменении законодательства</a:t>
            </a:r>
            <a:endParaRPr lang="ru-RU" sz="1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Заголовок 16"/>
          <p:cNvSpPr txBox="1">
            <a:spLocks/>
          </p:cNvSpPr>
          <p:nvPr/>
        </p:nvSpPr>
        <p:spPr>
          <a:xfrm>
            <a:off x="2691817" y="690137"/>
            <a:ext cx="3294385" cy="2344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Требования к информации: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60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612775" y="108893"/>
            <a:ext cx="5644412" cy="407689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13.(1) Подраздел </a:t>
            </a: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«Формы документов, связанных </a:t>
            </a:r>
            <a:b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противодействием коррупции, для заполнения»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804248" y="4761691"/>
            <a:ext cx="2133600" cy="273844"/>
          </a:xfrm>
        </p:spPr>
        <p:txBody>
          <a:bodyPr/>
          <a:lstStyle/>
          <a:p>
            <a:pPr>
              <a:defRPr/>
            </a:pPr>
            <a:fld id="{8E918D93-51EE-47D7-B4B5-22C9970D66D4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4" name="AutoShape 6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3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5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7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pbs.twimg.com/media/EUl_P4FX0AA7qpP.jpg:large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m.realnoevremya.ru/uploads/article/c6/8e/2918754925a52112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6" descr="https://mail.tatar.ru/owa/service.svc/s/GetFileAttachment?id=AAMkAGJjOTJmMDkxLWMzMzUtNDg4NS1hZDFhLWI3NjVkYzc0ZjQxZABGAAAAAACqmLKkzCSlQoDua8RCgqjrBwB3pZLmEza0S4DdDqsASnogAAAAAAENAAB3pZLmEza0S4DdDqsASnogAAYV5qOPAAABEgAQAA37lRn5pPlMiAE5a8Koy3w%3D&amp;X-OWA-CANARY=jLDBqrwrqUanufdIXiilnt-DJucnstgIJMODgudj1nguSkqLhkHQlsfu_kqyRdGoBcP7_yN8z1g.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Заголовок 16"/>
          <p:cNvSpPr txBox="1">
            <a:spLocks/>
          </p:cNvSpPr>
          <p:nvPr/>
        </p:nvSpPr>
        <p:spPr>
          <a:xfrm>
            <a:off x="612775" y="2283718"/>
            <a:ext cx="8351713" cy="1292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just">
              <a:buFont typeface="Wingdings" pitchFamily="2" charset="2"/>
              <a:buChar char="q"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список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гиперссылок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форм обращений, уведомлений, заявлений, справки о доходах, расходах, об имуществе и обязательствах имущественного характера, заполняемых гражданами, лицами, замещающими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государственные (муниципальные)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должности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РТ и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должности государственной гражданской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(муниципальной) службы РТ,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в рамках реализации законодательства о противодействии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коррупции:</a:t>
            </a:r>
            <a:endParaRPr lang="ru-RU" sz="110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q"/>
            </a:pPr>
            <a:endParaRPr lang="ru-RU" sz="30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endParaRPr lang="ru-RU" sz="300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обращение по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фактам коррупционных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правонарушений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ru-RU" sz="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обращение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даче согласия на замещение должности в коммерческой или некоммерческой организации либо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выполнение работы на условиях гражданско-правового договора в коммерческой или некоммерческой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организации,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 истечения двух лет со дня увольнения с государственной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службы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ru-RU" sz="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уведомление представителя нанимателя (работодателя) о намерении выполнять иную оплачиваемую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работу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ru-RU" sz="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уведомление представителя нанимателя (работодателя) о фактах обращения в целях склонения служащего (работника) к совершению коррупционных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правонарушений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ru-RU" sz="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уведомление представителя нанимателя (работодателя) и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непосредственного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начальника о возникшем конфликте интересов или о возможности его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возникновения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ru-RU" sz="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заявление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невозможности по объективным причинам представить сведения о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доходах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ru-RU" sz="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справка о доходах, расходах, об имуществе и обязательствах имущественного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характера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ru-RU" sz="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уведомление о получении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подарка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ru-RU" sz="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заявление о выкупе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подарка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ru-RU" sz="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справка о расходах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каждой сделке по приобретению земельного участка, другого объекта недвижимости, транспортного средства, ценных бумаг, акций (долей участия, паев в уставных (складочных) капиталах организаций)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 источниках получения средств, за счет которых совершена указанная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сделка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ru-RU" sz="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иные формы документов, связанные с противодействием коррупции, для заполнения, размещение которых будет признано целесообразным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372200" y="105097"/>
            <a:ext cx="2665970" cy="7200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Требуется актуализация </a:t>
            </a:r>
            <a:b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 изменении законодательства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Заголовок 16"/>
          <p:cNvSpPr txBox="1">
            <a:spLocks/>
          </p:cNvSpPr>
          <p:nvPr/>
        </p:nvSpPr>
        <p:spPr>
          <a:xfrm>
            <a:off x="765176" y="590755"/>
            <a:ext cx="1933402" cy="2344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Должен содержать: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54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40" y="2864124"/>
            <a:ext cx="4466400" cy="218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747614" y="118158"/>
            <a:ext cx="5487064" cy="615000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13.(2) Подраздел </a:t>
            </a:r>
            <a:r>
              <a:rPr lang="ru-RU" sz="1400" dirty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«Формы документов, связанных </a:t>
            </a: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400" dirty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противодействием коррупции, для заполнения</a:t>
            </a: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804248" y="4761691"/>
            <a:ext cx="2133600" cy="273844"/>
          </a:xfrm>
        </p:spPr>
        <p:txBody>
          <a:bodyPr/>
          <a:lstStyle/>
          <a:p>
            <a:pPr>
              <a:defRPr/>
            </a:pPr>
            <a:fld id="{8E918D93-51EE-47D7-B4B5-22C9970D66D4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4" name="AutoShape 6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3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5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7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pbs.twimg.com/media/EUl_P4FX0AA7qpP.jpg:large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m.realnoevremya.ru/uploads/article/c6/8e/2918754925a52112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6" descr="https://mail.tatar.ru/owa/service.svc/s/GetFileAttachment?id=AAMkAGJjOTJmMDkxLWMzMzUtNDg4NS1hZDFhLWI3NjVkYzc0ZjQxZABGAAAAAACqmLKkzCSlQoDua8RCgqjrBwB3pZLmEza0S4DdDqsASnogAAAAAAENAAB3pZLmEza0S4DdDqsASnogAAYV5qOPAAABEgAQAA37lRn5pPlMiAE5a8Koy3w%3D&amp;X-OWA-CANARY=jLDBqrwrqUanufdIXiilnt-DJucnstgIJMODgudj1nguSkqLhkHQlsfu_kqyRdGoBcP7_yN8z1g.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Заголовок 16"/>
          <p:cNvSpPr txBox="1">
            <a:spLocks/>
          </p:cNvSpPr>
          <p:nvPr/>
        </p:nvSpPr>
        <p:spPr>
          <a:xfrm>
            <a:off x="765175" y="1732000"/>
            <a:ext cx="7991673" cy="9765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just"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Формы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документов размещаются в виде электронной формы с возможностью заполнения соответствующих полей и последующей выгрузки в файл или в виде приложенных файлов следующих форматов: .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doc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, .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docx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, .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rtf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, .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pdf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71450" indent="-171450" algn="just">
              <a:buFont typeface="Wingdings" pitchFamily="2" charset="2"/>
              <a:buChar char="§"/>
            </a:pPr>
            <a:endParaRPr lang="ru-RU" sz="2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Размещение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в иных форматах, а также в виде сканированных документов, требующих дополнительного распознавания, не допускается</a:t>
            </a:r>
          </a:p>
        </p:txBody>
      </p:sp>
      <p:sp>
        <p:nvSpPr>
          <p:cNvPr id="23" name="Стрелка вправо 22"/>
          <p:cNvSpPr/>
          <p:nvPr/>
        </p:nvSpPr>
        <p:spPr>
          <a:xfrm rot="2265465">
            <a:off x="1615950" y="3169723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372200" y="105096"/>
            <a:ext cx="2665970" cy="7200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Требуется актуализация </a:t>
            </a:r>
            <a:b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 изменении законодательства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Стрелка вправо 29"/>
          <p:cNvSpPr/>
          <p:nvPr/>
        </p:nvSpPr>
        <p:spPr>
          <a:xfrm rot="2265465">
            <a:off x="1632068" y="3723951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16"/>
          <p:cNvSpPr txBox="1">
            <a:spLocks/>
          </p:cNvSpPr>
          <p:nvPr/>
        </p:nvSpPr>
        <p:spPr>
          <a:xfrm>
            <a:off x="765174" y="1027074"/>
            <a:ext cx="8055298" cy="704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just">
              <a:buFont typeface="Wingdings" pitchFamily="2" charset="2"/>
              <a:buChar char="q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гиперссылку, к специальному программному обеспечению </a:t>
            </a:r>
            <a:r>
              <a:rPr lang="ru-RU" sz="1200" u="sng" dirty="0" smtClean="0">
                <a:latin typeface="Arial" pitchFamily="34" charset="0"/>
                <a:cs typeface="Arial" pitchFamily="34" charset="0"/>
              </a:rPr>
              <a:t>«Справки БК»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размещенному 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на официальном сайте Президента РФ (</a:t>
            </a:r>
            <a:r>
              <a:rPr lang="ru-RU" sz="1200" u="sng" dirty="0">
                <a:hlinkClick r:id="rId4"/>
              </a:rPr>
              <a:t>http://</a:t>
            </a:r>
            <a:r>
              <a:rPr lang="ru-RU" sz="1200" u="sng" dirty="0" smtClean="0">
                <a:hlinkClick r:id="rId4"/>
              </a:rPr>
              <a:t>kremlin.ru/structure/additional/12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) или на официальном 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сайте государственной информационной системы в области государственной службы 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в информационно-телекоммуникационной сети «Интернет» (</a:t>
            </a:r>
            <a:r>
              <a:rPr lang="ru-RU" sz="1200" u="sng" dirty="0" smtClean="0">
                <a:hlinkClick r:id="rId5"/>
              </a:rPr>
              <a:t>https</a:t>
            </a:r>
            <a:r>
              <a:rPr lang="ru-RU" sz="1200" u="sng" dirty="0">
                <a:hlinkClick r:id="rId5"/>
              </a:rPr>
              <a:t>://</a:t>
            </a:r>
            <a:r>
              <a:rPr lang="ru-RU" sz="1200" u="sng" dirty="0" smtClean="0">
                <a:hlinkClick r:id="rId5"/>
              </a:rPr>
              <a:t>gossluzhba.gov.ru/anticorruption/spravki_bk</a:t>
            </a:r>
            <a:r>
              <a:rPr lang="ru-RU" sz="1200" u="sng" dirty="0" smtClean="0"/>
              <a:t>)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Заголовок 16"/>
          <p:cNvSpPr txBox="1">
            <a:spLocks/>
          </p:cNvSpPr>
          <p:nvPr/>
        </p:nvSpPr>
        <p:spPr>
          <a:xfrm>
            <a:off x="917575" y="687916"/>
            <a:ext cx="1933402" cy="2344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Должен содержать: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85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203598"/>
            <a:ext cx="8208912" cy="3744640"/>
          </a:xfrm>
        </p:spPr>
        <p:txBody>
          <a:bodyPr>
            <a:noAutofit/>
          </a:bodyPr>
          <a:lstStyle/>
          <a:p>
            <a:pPr marL="609600" indent="-609600" algn="just">
              <a:buFontTx/>
              <a:buAutoNum type="arabicPeriod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«Комиссия по координации работы по противодействию коррупции в Республике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Татарстан»</a:t>
            </a: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609600" indent="-609600" algn="just">
              <a:buFontTx/>
              <a:buAutoNum type="arabicPeriod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«Антикоррупционная экспертиза»</a:t>
            </a:r>
          </a:p>
          <a:p>
            <a:pPr marL="609600" indent="-609600" algn="just">
              <a:buFontTx/>
              <a:buAutoNum type="arabicPeriod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609600" indent="-609600" algn="just">
              <a:buFontTx/>
              <a:buAutoNum type="arabicPeriod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«Обратная связь для сообщений о фактах коррупции»</a:t>
            </a:r>
          </a:p>
          <a:p>
            <a:pPr marL="609600" indent="-609600" algn="just">
              <a:buFontTx/>
              <a:buAutoNum type="arabicPeriod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609600" indent="-609600" algn="just">
              <a:buFontTx/>
              <a:buAutoNum type="arabicPeriod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«Ведомственная (муниципальная) антикоррупционная программа»</a:t>
            </a:r>
          </a:p>
          <a:p>
            <a:pPr marL="609600" indent="-609600" algn="just">
              <a:buFontTx/>
              <a:buAutoNum type="arabicPeriod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609600" indent="-609600" algn="just">
              <a:buFontTx/>
              <a:buAutoNum type="arabicPeriod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Сведения о доходах, расходах, об имуществе и обязательствах имущественного характера лиц, замещающих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должности государственной гражданской (муниципальной) службы,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и членов их семей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» </a:t>
            </a:r>
          </a:p>
          <a:p>
            <a:pPr marL="609600" indent="-609600" algn="just">
              <a:buFontTx/>
              <a:buAutoNum type="arabicPeriod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609600" indent="-609600" algn="just">
              <a:buFontTx/>
              <a:buAutoNum type="arabicPeriod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«Комиссия при руководителе органа по противодействию коррупции» («Комиссия по координации работы по противодействию коррупции в ___ муниципальном районе (городском округе)»</a:t>
            </a:r>
          </a:p>
          <a:p>
            <a:pPr marL="609600" indent="-609600" algn="just">
              <a:buFontTx/>
              <a:buAutoNum type="arabicPeriod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609600" indent="-609600" algn="just">
              <a:buFontTx/>
              <a:buAutoNum type="arabicPeriod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«Комиссия по соблюдению требований к служебному поведению государственных гражданских (муниципальных) служащих и урегулированию конфликта интересов»</a:t>
            </a:r>
          </a:p>
          <a:p>
            <a:pPr marL="0" indent="0" algn="just"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05979"/>
            <a:ext cx="6768752" cy="857250"/>
          </a:xfrm>
        </p:spPr>
        <p:txBody>
          <a:bodyPr>
            <a:no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разделе </a:t>
            </a:r>
            <a:r>
              <a:rPr lang="ru-RU" sz="1400" dirty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«Противодействие коррупции»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должна содержаться информация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 антикоррупционной работе органов в виде списка последовательных гиперссылок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отдельные подразделы сайта, посвященные следующим направлениям антикоррупционной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работы: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85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912" y="2604087"/>
            <a:ext cx="3678871" cy="233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683568" y="60929"/>
            <a:ext cx="4845515" cy="714900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14. Подраздел </a:t>
            </a:r>
            <a:r>
              <a:rPr lang="ru-RU" sz="1400" dirty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«Методические материалы, доклады, отчеты, обзоры, памятки, статистическая и иная информация по вопросам противодействия </a:t>
            </a: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коррупции»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804248" y="4761691"/>
            <a:ext cx="2133600" cy="273844"/>
          </a:xfrm>
        </p:spPr>
        <p:txBody>
          <a:bodyPr/>
          <a:lstStyle/>
          <a:p>
            <a:pPr>
              <a:defRPr/>
            </a:pPr>
            <a:fld id="{8E918D93-51EE-47D7-B4B5-22C9970D66D4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sp>
        <p:nvSpPr>
          <p:cNvPr id="4" name="AutoShape 6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3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5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7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pbs.twimg.com/media/EUl_P4FX0AA7qpP.jpg:large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m.realnoevremya.ru/uploads/article/c6/8e/2918754925a52112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6" descr="https://mail.tatar.ru/owa/service.svc/s/GetFileAttachment?id=AAMkAGJjOTJmMDkxLWMzMzUtNDg4NS1hZDFhLWI3NjVkYzc0ZjQxZABGAAAAAACqmLKkzCSlQoDua8RCgqjrBwB3pZLmEza0S4DdDqsASnogAAAAAAENAAB3pZLmEza0S4DdDqsASnogAAYV5qOPAAABEgAQAA37lRn5pPlMiAE5a8Koy3w%3D&amp;X-OWA-CANARY=jLDBqrwrqUanufdIXiilnt-DJucnstgIJMODgudj1nguSkqLhkHQlsfu_kqyRdGoBcP7_yN8z1g.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Заголовок 16"/>
          <p:cNvSpPr txBox="1">
            <a:spLocks/>
          </p:cNvSpPr>
          <p:nvPr/>
        </p:nvSpPr>
        <p:spPr>
          <a:xfrm>
            <a:off x="618841" y="2331175"/>
            <a:ext cx="4091014" cy="1300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just">
              <a:buFont typeface="Wingdings" pitchFamily="2" charset="2"/>
              <a:buChar char="q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методические рекомендации, письма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с разъяснениями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законодательства и иные материалы по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вопросам противодействия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коррупции</a:t>
            </a:r>
            <a:endParaRPr lang="ru-RU" sz="110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q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q"/>
            </a:pPr>
            <a:endParaRPr lang="ru-RU" sz="50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q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гиперссылки к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методическим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материалам:</a:t>
            </a:r>
          </a:p>
          <a:p>
            <a:pPr marL="171450" indent="-171450" algn="just">
              <a:buFont typeface="Wingdings" pitchFamily="2" charset="2"/>
              <a:buChar char="q"/>
            </a:pPr>
            <a:endParaRPr lang="ru-RU" sz="2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q"/>
            </a:pPr>
            <a:endParaRPr lang="ru-RU" sz="2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§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одобренным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президиумом Совета при Президенте Российской Федерации по противодействию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коррупции</a:t>
            </a:r>
          </a:p>
          <a:p>
            <a:pPr marL="171450" indent="-171450" algn="just">
              <a:buFont typeface="Wingdings" pitchFamily="2" charset="2"/>
              <a:buChar char="§"/>
            </a:pPr>
            <a:endParaRPr lang="ru-RU" sz="2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§"/>
            </a:pPr>
            <a:endParaRPr lang="ru-RU" sz="2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§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методическим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рекомендациям, обзорам, разъяснениям и иным документам, в том числе подготовленным Министерством труда и социальной защиты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РФ (</a:t>
            </a:r>
            <a:r>
              <a:rPr lang="ru-RU" sz="1100" dirty="0" smtClean="0">
                <a:latin typeface="Arial" pitchFamily="34" charset="0"/>
                <a:cs typeface="Arial" pitchFamily="34" charset="0"/>
                <a:hlinkClick r:id="rId4"/>
              </a:rPr>
              <a:t>https</a:t>
            </a:r>
            <a:r>
              <a:rPr lang="ru-RU" sz="1100" dirty="0">
                <a:latin typeface="Arial" pitchFamily="34" charset="0"/>
                <a:cs typeface="Arial" pitchFamily="34" charset="0"/>
                <a:hlinkClick r:id="rId4"/>
              </a:rPr>
              <a:t>://rosmintrud.ru/ministry/programms/anticorruption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171450" indent="-171450" algn="just">
              <a:buFont typeface="Wingdings" pitchFamily="2" charset="2"/>
              <a:buChar char="§"/>
            </a:pPr>
            <a:endParaRPr lang="ru-RU" sz="2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§"/>
            </a:pPr>
            <a:endParaRPr lang="ru-RU" sz="2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Wingdings" pitchFamily="2" charset="2"/>
              <a:buChar char="§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специализированном информационно-методическом ресурсе по вопросам противодействия коррупции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100" dirty="0" smtClean="0">
                <a:latin typeface="Arial" pitchFamily="34" charset="0"/>
                <a:cs typeface="Arial" pitchFamily="34" charset="0"/>
              </a:rPr>
            </a:br>
            <a:r>
              <a:rPr lang="ru-RU" sz="1100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базе федеральной государственной информационной системы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«Единая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информационная система управления кадровым составом государственной гражданской службы Российской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Федерации»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(https://gossluzhba.gov.ru/anticorruption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11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5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652120" y="160337"/>
            <a:ext cx="3374777" cy="7200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Требуется актуализация </a:t>
            </a:r>
            <a:b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 изменении законодательства, разработке новых материалов</a:t>
            </a:r>
            <a:endParaRPr lang="ru-RU" sz="1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Стрелка вправо 29"/>
          <p:cNvSpPr/>
          <p:nvPr/>
        </p:nvSpPr>
        <p:spPr>
          <a:xfrm rot="2265465">
            <a:off x="4779868" y="2902077"/>
            <a:ext cx="311514" cy="33312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16"/>
          <p:cNvSpPr txBox="1">
            <a:spLocks/>
          </p:cNvSpPr>
          <p:nvPr/>
        </p:nvSpPr>
        <p:spPr>
          <a:xfrm>
            <a:off x="4923508" y="1138759"/>
            <a:ext cx="3878833" cy="1072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Указанные материалы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размещаются в виде текста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следующих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форматов: .</a:t>
            </a:r>
            <a:r>
              <a:rPr lang="ru-RU" sz="1100" dirty="0" err="1">
                <a:latin typeface="Arial" pitchFamily="34" charset="0"/>
                <a:cs typeface="Arial" pitchFamily="34" charset="0"/>
              </a:rPr>
              <a:t>doc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, .</a:t>
            </a:r>
            <a:r>
              <a:rPr lang="ru-RU" sz="1100" dirty="0" err="1">
                <a:latin typeface="Arial" pitchFamily="34" charset="0"/>
                <a:cs typeface="Arial" pitchFamily="34" charset="0"/>
              </a:rPr>
              <a:t>docx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, .</a:t>
            </a:r>
            <a:r>
              <a:rPr lang="ru-RU" sz="1100" dirty="0" err="1">
                <a:latin typeface="Arial" pitchFamily="34" charset="0"/>
                <a:cs typeface="Arial" pitchFamily="34" charset="0"/>
              </a:rPr>
              <a:t>rtf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, .</a:t>
            </a:r>
            <a:r>
              <a:rPr lang="ru-RU" sz="1100" dirty="0" err="1">
                <a:latin typeface="Arial" pitchFamily="34" charset="0"/>
                <a:cs typeface="Arial" pitchFamily="34" charset="0"/>
              </a:rPr>
              <a:t>pdf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, .</a:t>
            </a:r>
            <a:r>
              <a:rPr lang="ru-RU" sz="1100" dirty="0" err="1">
                <a:latin typeface="Arial" pitchFamily="34" charset="0"/>
                <a:cs typeface="Arial" pitchFamily="34" charset="0"/>
              </a:rPr>
              <a:t>ppt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, .</a:t>
            </a:r>
            <a:r>
              <a:rPr lang="ru-RU" sz="1100" dirty="0" err="1">
                <a:latin typeface="Arial" pitchFamily="34" charset="0"/>
                <a:cs typeface="Arial" pitchFamily="34" charset="0"/>
              </a:rPr>
              <a:t>pptx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), обеспечивающем возможность поиска и копирования фрагментов текста средствами веб-обозревателя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(«гипертекстовый формат»)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ru-RU" sz="2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Размещение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в иных форматах, а также в виде сканированных документов, требующих дополнительного распознавания, не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допускается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2265465">
            <a:off x="4779869" y="3237566"/>
            <a:ext cx="311514" cy="33312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2265465">
            <a:off x="4779230" y="3622420"/>
            <a:ext cx="311514" cy="33312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аголовок 16"/>
          <p:cNvSpPr txBox="1">
            <a:spLocks/>
          </p:cNvSpPr>
          <p:nvPr/>
        </p:nvSpPr>
        <p:spPr>
          <a:xfrm>
            <a:off x="814837" y="992717"/>
            <a:ext cx="1933402" cy="2344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Должен содержать: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63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16358"/>
          </a:xfrm>
        </p:spPr>
        <p:txBody>
          <a:bodyPr>
            <a:noAutofit/>
          </a:bodyPr>
          <a:lstStyle/>
          <a:p>
            <a:r>
              <a:rPr lang="ru-RU" sz="22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Заключительные положения</a:t>
            </a:r>
            <a:br>
              <a:rPr lang="ru-RU" sz="22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200" dirty="0">
              <a:solidFill>
                <a:srgbClr val="9966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804248" y="4761691"/>
            <a:ext cx="2133600" cy="273844"/>
          </a:xfrm>
        </p:spPr>
        <p:txBody>
          <a:bodyPr/>
          <a:lstStyle/>
          <a:p>
            <a:pPr>
              <a:defRPr/>
            </a:pPr>
            <a:fld id="{8E918D93-51EE-47D7-B4B5-22C9970D66D4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sp>
        <p:nvSpPr>
          <p:cNvPr id="4" name="AutoShape 6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3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5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7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pbs.twimg.com/media/EUl_P4FX0AA7qpP.jpg:large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m.realnoevremya.ru/uploads/article/c6/8e/2918754925a52112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6" descr="https://mail.tatar.ru/owa/service.svc/s/GetFileAttachment?id=AAMkAGJjOTJmMDkxLWMzMzUtNDg4NS1hZDFhLWI3NjVkYzc0ZjQxZABGAAAAAACqmLKkzCSlQoDua8RCgqjrBwB3pZLmEza0S4DdDqsASnogAAAAAAENAAB3pZLmEza0S4DdDqsASnogAAYV5qOPAAABEgAQAA37lRn5pPlMiAE5a8Koy3w%3D&amp;X-OWA-CANARY=jLDBqrwrqUanufdIXiilnt-DJucnstgIJMODgudj1nguSkqLhkHQlsfu_kqyRdGoBcP7_yN8z1g.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71" y="24252"/>
            <a:ext cx="61278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18" name="Заголовок 16"/>
          <p:cNvSpPr txBox="1">
            <a:spLocks/>
          </p:cNvSpPr>
          <p:nvPr/>
        </p:nvSpPr>
        <p:spPr>
          <a:xfrm>
            <a:off x="741030" y="2355726"/>
            <a:ext cx="8204234" cy="716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оформлении раздела </a:t>
            </a:r>
            <a:r>
              <a:rPr lang="ru-RU" sz="1600" dirty="0">
                <a:solidFill>
                  <a:srgbClr val="996633"/>
                </a:solidFill>
                <a:latin typeface="Arial" pitchFamily="34" charset="0"/>
                <a:cs typeface="Arial" pitchFamily="34" charset="0"/>
              </a:rPr>
              <a:t>«Противодействие </a:t>
            </a:r>
            <a:r>
              <a:rPr lang="ru-RU" sz="1600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</a:rPr>
              <a:t>коррупции»:</a:t>
            </a:r>
          </a:p>
          <a:p>
            <a:pPr algn="just"/>
            <a:endParaRPr lang="ru-RU" sz="800" dirty="0" smtClean="0">
              <a:solidFill>
                <a:srgbClr val="996633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u="sng" dirty="0" smtClean="0">
                <a:latin typeface="Arial" pitchFamily="34" charset="0"/>
                <a:cs typeface="Arial" pitchFamily="34" charset="0"/>
              </a:rPr>
              <a:t>необходимо</a:t>
            </a:r>
            <a:r>
              <a:rPr lang="ru-RU" sz="1600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соблюдать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структуру подразделов, предусмотренную </a:t>
            </a:r>
            <a:r>
              <a:rPr lang="ru-RU" sz="1600" dirty="0">
                <a:solidFill>
                  <a:srgbClr val="996633"/>
                </a:solidFill>
                <a:latin typeface="Arial" pitchFamily="34" charset="0"/>
                <a:cs typeface="Arial" pitchFamily="34" charset="0"/>
              </a:rPr>
              <a:t>Едиными требованиями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размещая дополнительную информацию после обязательных</a:t>
            </a:r>
          </a:p>
          <a:p>
            <a:pPr algn="l"/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1600" u="sng" dirty="0" smtClean="0">
                <a:latin typeface="Arial" pitchFamily="34" charset="0"/>
                <a:cs typeface="Arial" pitchFamily="34" charset="0"/>
              </a:rPr>
              <a:t>не запрещается:</a:t>
            </a:r>
          </a:p>
          <a:p>
            <a:pPr algn="l"/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создание дополнительных тематических подразделов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размещение иной информации и материалов по антикоррупционной тематике</a:t>
            </a:r>
          </a:p>
          <a:p>
            <a:pPr algn="just"/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По вопросам, возникающим при заполнении подразделов, обращайтесь </a:t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>по телефонам:</a:t>
            </a:r>
          </a:p>
          <a:p>
            <a:r>
              <a:rPr lang="ru-RU" sz="20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</a:rPr>
              <a:t>8(843) 222-60-47</a:t>
            </a:r>
          </a:p>
          <a:p>
            <a:endParaRPr lang="ru-RU" sz="500" b="1" dirty="0" smtClean="0">
              <a:solidFill>
                <a:srgbClr val="996633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</a:rPr>
              <a:t>8(843</a:t>
            </a:r>
            <a:r>
              <a:rPr lang="ru-RU" sz="2000" b="1" dirty="0">
                <a:solidFill>
                  <a:srgbClr val="996633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sz="20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</a:rPr>
              <a:t>222-60-49</a:t>
            </a:r>
          </a:p>
          <a:p>
            <a:endParaRPr lang="ru-RU" sz="500" b="1" dirty="0" smtClean="0">
              <a:solidFill>
                <a:srgbClr val="996633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</a:rPr>
              <a:t>Министерство юстиции Республики Татарстан</a:t>
            </a:r>
            <a:endParaRPr lang="ru-RU" sz="2000" dirty="0">
              <a:solidFill>
                <a:srgbClr val="99663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11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627534"/>
            <a:ext cx="8208912" cy="4320704"/>
          </a:xfrm>
        </p:spPr>
        <p:txBody>
          <a:bodyPr>
            <a:noAutofit/>
          </a:bodyPr>
          <a:lstStyle/>
          <a:p>
            <a:pPr marL="609600" indent="-609600" algn="just">
              <a:buFont typeface="+mj-lt"/>
              <a:buAutoNum type="arabicPeriod" startAt="8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«Ответственные лица за работу по профилактике коррупционных и иных правонарушений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в органе»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609600" indent="-609600">
              <a:buFontTx/>
              <a:buAutoNum type="arabicPeriod" startAt="8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609600" indent="-609600">
              <a:buFontTx/>
              <a:buAutoNum type="arabicPeriod" startAt="8"/>
            </a:pPr>
            <a:endParaRPr lang="ru-RU" sz="500" dirty="0">
              <a:latin typeface="Arial" pitchFamily="34" charset="0"/>
              <a:cs typeface="Arial" pitchFamily="34" charset="0"/>
            </a:endParaRPr>
          </a:p>
          <a:p>
            <a:pPr marL="609600" indent="-609600" algn="just">
              <a:buFontTx/>
              <a:buAutoNum type="arabicPeriod" startAt="8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«Отчеты о мерах по реализации антикоррупционной политики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в органе»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609600" indent="-609600">
              <a:buFontTx/>
              <a:buAutoNum type="arabicPeriod" startAt="8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609600" indent="-609600">
              <a:buFontTx/>
              <a:buAutoNum type="arabicPeriod" startAt="8"/>
            </a:pPr>
            <a:endParaRPr lang="ru-RU" sz="500" dirty="0">
              <a:latin typeface="Arial" pitchFamily="34" charset="0"/>
              <a:cs typeface="Arial" pitchFamily="34" charset="0"/>
            </a:endParaRPr>
          </a:p>
          <a:p>
            <a:pPr marL="609600" indent="-609600" algn="just">
              <a:buFontTx/>
              <a:buAutoNum type="arabicPeriod" startAt="8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Результаты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антикоррупционной экспертизы нормативных правовых актов и проектов нормативных правовых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актов (муниципальных НПА и проектов муниципальных НПА),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проведенной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органом»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609600" indent="-609600">
              <a:buFontTx/>
              <a:buAutoNum type="arabicPeriod" startAt="8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609600" indent="-609600">
              <a:buFontTx/>
              <a:buAutoNum type="arabicPeriod" startAt="8"/>
            </a:pPr>
            <a:endParaRPr lang="ru-RU" sz="500" dirty="0">
              <a:latin typeface="Arial" pitchFamily="34" charset="0"/>
              <a:cs typeface="Arial" pitchFamily="34" charset="0"/>
            </a:endParaRPr>
          </a:p>
          <a:p>
            <a:pPr marL="609600" indent="-609600">
              <a:buFontTx/>
              <a:buAutoNum type="arabicPeriod" startAt="8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«Опрос общественного мнения, анкетирование»</a:t>
            </a:r>
          </a:p>
          <a:p>
            <a:pPr marL="609600" indent="-609600">
              <a:buFontTx/>
              <a:buAutoNum type="arabicPeriod" startAt="8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609600" indent="-609600">
              <a:buFontTx/>
              <a:buAutoNum type="arabicPeriod" startAt="8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609600" indent="-609600">
              <a:buFontTx/>
              <a:buAutoNum type="arabicPeriod" startAt="8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Нормативные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правовые и иные акты в сфере противодействия коррупции» </a:t>
            </a:r>
          </a:p>
          <a:p>
            <a:pPr marL="609600" indent="-609600">
              <a:buFontTx/>
              <a:buAutoNum type="arabicPeriod" startAt="8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609600" indent="-609600">
              <a:buFontTx/>
              <a:buAutoNum type="arabicPeriod" startAt="8"/>
            </a:pPr>
            <a:endParaRPr lang="ru-RU" sz="500" dirty="0">
              <a:latin typeface="Arial" pitchFamily="34" charset="0"/>
              <a:cs typeface="Arial" pitchFamily="34" charset="0"/>
            </a:endParaRPr>
          </a:p>
          <a:p>
            <a:pPr marL="609600" indent="-609600">
              <a:buFontTx/>
              <a:buAutoNum type="arabicPeriod" startAt="8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«Формы документов, связанных с противодействием коррупции, для заполнения»</a:t>
            </a:r>
          </a:p>
          <a:p>
            <a:pPr marL="609600" indent="-609600">
              <a:buFontTx/>
              <a:buAutoNum type="arabicPeriod" startAt="8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609600" indent="-609600">
              <a:buFontTx/>
              <a:buAutoNum type="arabicPeriod" startAt="8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609600" indent="-609600">
              <a:buFontTx/>
              <a:buAutoNum type="arabicPeriod" startAt="8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Методические материалы, доклады, отчеты, обзоры, статистическая и иная информация по вопросам противодействия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коррупции»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93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123478"/>
            <a:ext cx="9144000" cy="482204"/>
          </a:xfrm>
        </p:spPr>
        <p:txBody>
          <a:bodyPr>
            <a:noAutofit/>
          </a:bodyPr>
          <a:lstStyle/>
          <a:p>
            <a:pPr eaLnBrk="1" hangingPunct="1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едостатки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которые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выявляются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в ходе мониторинга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разделов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400" dirty="0" err="1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Противодействие</a:t>
            </a:r>
            <a:r>
              <a:rPr lang="en-US" sz="1400" dirty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коррупции</a:t>
            </a:r>
            <a:r>
              <a:rPr lang="en-US" sz="1400" dirty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400" dirty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339" name="Rectangle 2"/>
          <p:cNvSpPr>
            <a:spLocks noGrp="1" noRot="1" noChangeArrowheads="1"/>
          </p:cNvSpPr>
          <p:nvPr>
            <p:ph idx="4294967295"/>
          </p:nvPr>
        </p:nvSpPr>
        <p:spPr>
          <a:xfrm>
            <a:off x="683568" y="857250"/>
            <a:ext cx="8282633" cy="3874740"/>
          </a:xfrm>
        </p:spPr>
        <p:txBody>
          <a:bodyPr>
            <a:noAutofit/>
          </a:bodyPr>
          <a:lstStyle/>
          <a:p>
            <a:pPr algn="just" eaLnBrk="1" hangingPunct="1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отсутствие отчетной информации об исполнении ведомственной (муниципальной) антикоррупционной программы</a:t>
            </a:r>
          </a:p>
          <a:p>
            <a:pPr algn="just" eaLnBrk="1" hangingPunct="1">
              <a:buFont typeface="Wingdings" pitchFamily="2" charset="2"/>
              <a:buChar char="q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неполная информация об ответственном лице за работу по  профилактике коррупционных и иных правонарушений</a:t>
            </a:r>
          </a:p>
          <a:p>
            <a:pPr algn="just" eaLnBrk="1" hangingPunct="1">
              <a:buFont typeface="Wingdings" pitchFamily="2" charset="2"/>
              <a:buChar char="q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не все проекты НПА (МНПА) размещаются для проведения независимой антикоррупционной экспертизы</a:t>
            </a:r>
          </a:p>
          <a:p>
            <a:pPr algn="just" eaLnBrk="1" hangingPunct="1">
              <a:buFont typeface="Wingdings" pitchFamily="2" charset="2"/>
              <a:buChar char="q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не размещаются результаты антикоррупционной экспертизы проектов НПА (МНПА)</a:t>
            </a:r>
          </a:p>
          <a:p>
            <a:pPr algn="just" eaLnBrk="1" hangingPunct="1">
              <a:buFont typeface="Wingdings" pitchFamily="2" charset="2"/>
              <a:buChar char="q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в подразделе «Опрос общественного мнения, анкетирование» не размещаются результаты антикоррупционных исследований за предыдущие периоды, соответствующие анкеты, опросные листы</a:t>
            </a:r>
          </a:p>
          <a:p>
            <a:pPr algn="just" eaLnBrk="1" hangingPunct="1">
              <a:buFont typeface="Wingdings" pitchFamily="2" charset="2"/>
              <a:buChar char="q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не размещается информация о деятельности антикоррупционных комиссий</a:t>
            </a:r>
          </a:p>
          <a:p>
            <a:pPr algn="just" eaLnBrk="1" hangingPunct="1">
              <a:buFont typeface="Wingdings" pitchFamily="2" charset="2"/>
              <a:buChar char="q"/>
            </a:pPr>
            <a:endParaRPr lang="ru-RU" sz="500" dirty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в подразделе «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Нормативные правовые и иные акты в сфере противодействия коррупции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» неактуальные тексты НПА</a:t>
            </a:r>
          </a:p>
        </p:txBody>
      </p:sp>
    </p:spTree>
    <p:extLst>
      <p:ext uri="{BB962C8B-B14F-4D97-AF65-F5344CB8AC3E}">
        <p14:creationId xmlns:p14="http://schemas.microsoft.com/office/powerpoint/2010/main" val="410038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658238" y="205979"/>
            <a:ext cx="6559146" cy="411558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1. Подраздел </a:t>
            </a: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«Комиссия </a:t>
            </a:r>
            <a:r>
              <a:rPr lang="ru-RU" sz="1400" dirty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координации работы </a:t>
            </a: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400" dirty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противодействию коррупции в Республике Татарстан</a:t>
            </a: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804248" y="4761691"/>
            <a:ext cx="2133600" cy="273844"/>
          </a:xfrm>
        </p:spPr>
        <p:txBody>
          <a:bodyPr/>
          <a:lstStyle/>
          <a:p>
            <a:pPr>
              <a:defRPr/>
            </a:pPr>
            <a:fld id="{8E918D93-51EE-47D7-B4B5-22C9970D66D4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4" name="AutoShape 6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3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5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7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pbs.twimg.com/media/EUl_P4FX0AA7qpP.jpg:large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m.realnoevremya.ru/uploads/article/c6/8e/2918754925a52112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6" descr="https://mail.tatar.ru/owa/service.svc/s/GetFileAttachment?id=AAMkAGJjOTJmMDkxLWMzMzUtNDg4NS1hZDFhLWI3NjVkYzc0ZjQxZABGAAAAAACqmLKkzCSlQoDua8RCgqjrBwB3pZLmEza0S4DdDqsASnogAAAAAAENAAB3pZLmEza0S4DdDqsASnogAAYV5qOPAAABEgAQAA37lRn5pPlMiAE5a8Koy3w%3D&amp;X-OWA-CANARY=jLDBqrwrqUanufdIXiilnt-DJucnstgIJMODgudj1nguSkqLhkHQlsfu_kqyRdGoBcP7_yN8z1g.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71" y="24252"/>
            <a:ext cx="61278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40" y="1559800"/>
            <a:ext cx="3971660" cy="310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9801"/>
            <a:ext cx="4181116" cy="3201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трелка вправо 14"/>
          <p:cNvSpPr/>
          <p:nvPr/>
        </p:nvSpPr>
        <p:spPr>
          <a:xfrm rot="18316697">
            <a:off x="2898519" y="2997465"/>
            <a:ext cx="2674201" cy="35243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308303" y="153956"/>
            <a:ext cx="1728194" cy="6875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Актуализация не требуется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Заголовок 16"/>
          <p:cNvSpPr txBox="1">
            <a:spLocks/>
          </p:cNvSpPr>
          <p:nvPr/>
        </p:nvSpPr>
        <p:spPr>
          <a:xfrm>
            <a:off x="793372" y="803263"/>
            <a:ext cx="6559146" cy="716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just">
              <a:buFont typeface="Wingdings" pitchFamily="2" charset="2"/>
              <a:buChar char="q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Должна быть обеспечена гиперссылка к соответствующему подразделу официального сайта Президента Республики Татарстан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11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939232" y="100715"/>
            <a:ext cx="4251573" cy="262091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2. Подраздел </a:t>
            </a: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«Антикоррупционная экспертиза»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804248" y="4761691"/>
            <a:ext cx="2133600" cy="273844"/>
          </a:xfrm>
        </p:spPr>
        <p:txBody>
          <a:bodyPr/>
          <a:lstStyle/>
          <a:p>
            <a:pPr>
              <a:defRPr/>
            </a:pPr>
            <a:fld id="{8E918D93-51EE-47D7-B4B5-22C9970D66D4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4" name="AutoShape 6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3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5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7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pbs.twimg.com/media/EUl_P4FX0AA7qpP.jpg:large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m.realnoevremya.ru/uploads/article/c6/8e/2918754925a52112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6" descr="https://mail.tatar.ru/owa/service.svc/s/GetFileAttachment?id=AAMkAGJjOTJmMDkxLWMzMzUtNDg4NS1hZDFhLWI3NjVkYzc0ZjQxZABGAAAAAACqmLKkzCSlQoDua8RCgqjrBwB3pZLmEza0S4DdDqsASnogAAAAAAENAAB3pZLmEza0S4DdDqsASnogAAYV5qOPAAABEgAQAA37lRn5pPlMiAE5a8Koy3w%3D&amp;X-OWA-CANARY=jLDBqrwrqUanufdIXiilnt-DJucnstgIJMODgudj1nguSkqLhkHQlsfu_kqyRdGoBcP7_yN8z1g.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71" y="24252"/>
            <a:ext cx="61278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73" y="1779663"/>
            <a:ext cx="382733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193" y="1574056"/>
            <a:ext cx="2460233" cy="153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3939901"/>
            <a:ext cx="3307457" cy="1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трелка вправо 14"/>
          <p:cNvSpPr/>
          <p:nvPr/>
        </p:nvSpPr>
        <p:spPr>
          <a:xfrm rot="19337801">
            <a:off x="3736950" y="2755571"/>
            <a:ext cx="473809" cy="35243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2563161" y="3675567"/>
            <a:ext cx="319991" cy="35243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20797887">
            <a:off x="4128317" y="4448545"/>
            <a:ext cx="1595886" cy="35243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668" y="2825138"/>
            <a:ext cx="3194033" cy="223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6660232" y="130250"/>
            <a:ext cx="2448272" cy="7920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Требуется размещение проектов НПА по мере их разработки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Заголовок 16"/>
          <p:cNvSpPr txBox="1">
            <a:spLocks/>
          </p:cNvSpPr>
          <p:nvPr/>
        </p:nvSpPr>
        <p:spPr>
          <a:xfrm>
            <a:off x="623391" y="465137"/>
            <a:ext cx="6047457" cy="4193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just">
              <a:buFont typeface="Wingdings" pitchFamily="2" charset="2"/>
              <a:buChar char="q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Должен быть связан гиперссылкой с сайтом </a:t>
            </a:r>
            <a:r>
              <a:rPr lang="ru-RU" sz="1200" u="sng" dirty="0" smtClean="0">
                <a:latin typeface="Arial" pitchFamily="34" charset="0"/>
                <a:cs typeface="Arial" pitchFamily="34" charset="0"/>
                <a:hlinkClick r:id="rId7"/>
              </a:rPr>
              <a:t>http://tatarstan.ru/regulation»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где обеспечивается доступ:</a:t>
            </a:r>
          </a:p>
          <a:p>
            <a:pPr marL="171450" indent="-171450" algn="just">
              <a:buFont typeface="Wingdings" pitchFamily="2" charset="2"/>
              <a:buChar char="q"/>
            </a:pPr>
            <a:endParaRPr lang="ru-RU" sz="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Заголовок 16"/>
          <p:cNvSpPr txBox="1">
            <a:spLocks/>
          </p:cNvSpPr>
          <p:nvPr/>
        </p:nvSpPr>
        <p:spPr>
          <a:xfrm>
            <a:off x="628249" y="922338"/>
            <a:ext cx="4840572" cy="716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just"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к проектам НПА, разработанных органом, с указанием дат начала и окончания приема заключений от независимых экспертов, контактных данных лиц, ответственных за прием таких заключений (Ф.И.О., номер служебного телефона и адрес электронной почты)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Заголовок 16"/>
          <p:cNvSpPr txBox="1">
            <a:spLocks/>
          </p:cNvSpPr>
          <p:nvPr/>
        </p:nvSpPr>
        <p:spPr>
          <a:xfrm>
            <a:off x="5567488" y="1012976"/>
            <a:ext cx="3528392" cy="428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just"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к проектам НПА органов государственной власти РТ и органов местного самоуправления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35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528314"/>
            <a:ext cx="4226064" cy="256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701654" y="106959"/>
            <a:ext cx="5886570" cy="358179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3. Подраздел </a:t>
            </a: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«Обратная </a:t>
            </a:r>
            <a:r>
              <a:rPr lang="ru-RU" sz="1400" dirty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связь для сообщений о фактах </a:t>
            </a: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коррупции»</a:t>
            </a:r>
            <a:endParaRPr lang="ru-RU" sz="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804248" y="4761691"/>
            <a:ext cx="2133600" cy="273844"/>
          </a:xfrm>
        </p:spPr>
        <p:txBody>
          <a:bodyPr/>
          <a:lstStyle/>
          <a:p>
            <a:pPr>
              <a:defRPr/>
            </a:pPr>
            <a:fld id="{8E918D93-51EE-47D7-B4B5-22C9970D66D4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4" name="AutoShape 6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3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5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7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pbs.twimg.com/media/EUl_P4FX0AA7qpP.jpg:large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m.realnoevremya.ru/uploads/article/c6/8e/2918754925a52112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6" descr="https://mail.tatar.ru/owa/service.svc/s/GetFileAttachment?id=AAMkAGJjOTJmMDkxLWMzMzUtNDg4NS1hZDFhLWI3NjVkYzc0ZjQxZABGAAAAAACqmLKkzCSlQoDua8RCgqjrBwB3pZLmEza0S4DdDqsASnogAAAAAAENAAB3pZLmEza0S4DdDqsASnogAAYV5qOPAAABEgAQAA37lRn5pPlMiAE5a8Koy3w%3D&amp;X-OWA-CANARY=jLDBqrwrqUanufdIXiilnt-DJucnstgIJMODgudj1nguSkqLhkHQlsfu_kqyRdGoBcP7_yN8z1g.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36873" y="43391"/>
            <a:ext cx="61278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660232" y="166827"/>
            <a:ext cx="2395424" cy="7920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Требуется ежеквартальная актуализация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43758"/>
            <a:ext cx="3287222" cy="237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Стрелка вправо 17"/>
          <p:cNvSpPr/>
          <p:nvPr/>
        </p:nvSpPr>
        <p:spPr>
          <a:xfrm>
            <a:off x="5148064" y="2528314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5076056" y="4155926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>
            <a:off x="5085889" y="4473991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5068710" y="3490721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10800000">
            <a:off x="4211960" y="3967668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10800000">
            <a:off x="4211959" y="4346549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 rot="10800000">
            <a:off x="4211958" y="4741729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 rot="10800000">
            <a:off x="4211960" y="3673918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 rot="10800000">
            <a:off x="6508990" y="4712945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Заголовок 16"/>
          <p:cNvSpPr txBox="1">
            <a:spLocks/>
          </p:cNvSpPr>
          <p:nvPr/>
        </p:nvSpPr>
        <p:spPr>
          <a:xfrm>
            <a:off x="694586" y="1379537"/>
            <a:ext cx="8028620" cy="568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Wingdings" pitchFamily="2" charset="2"/>
              <a:buChar char="q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порядок рассмотрения обращений граждан</a:t>
            </a:r>
          </a:p>
          <a:p>
            <a:pPr marL="171450" indent="-171450" algn="l">
              <a:buFont typeface="Wingdings" pitchFamily="2" charset="2"/>
              <a:buChar char="q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l">
              <a:buFont typeface="Wingdings" pitchFamily="2" charset="2"/>
              <a:buChar char="q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информацию о:</a:t>
            </a:r>
          </a:p>
          <a:p>
            <a:pPr marL="171450" indent="-171450" algn="l"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способах беспрепятственного направления обращений (сообщений) о фактах коррупции, «горячей линии», «телефона доверия», отправке почтовых сообщений, форме направления сообщений гражданами и организациями через сайт</a:t>
            </a:r>
          </a:p>
          <a:p>
            <a:pPr marL="171450" indent="-171450" algn="l"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должностном лице, ответственном за работу по профилактике коррупционных и иных правонарушений 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(Ф.И.О., должность, номер телефона)</a:t>
            </a:r>
          </a:p>
          <a:p>
            <a:pPr marL="171450" indent="-171450" algn="l"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результатах рассмотрения поступивших сообщений и обращений (не реже одного раза в квартал)</a:t>
            </a:r>
            <a:r>
              <a:rPr lang="ru-RU" sz="5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500" dirty="0" smtClean="0">
                <a:latin typeface="Arial" pitchFamily="34" charset="0"/>
                <a:cs typeface="Arial" pitchFamily="34" charset="0"/>
              </a:rPr>
            </a:br>
            <a:endParaRPr lang="ru-RU" sz="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Заголовок 16"/>
          <p:cNvSpPr txBox="1">
            <a:spLocks/>
          </p:cNvSpPr>
          <p:nvPr/>
        </p:nvSpPr>
        <p:spPr>
          <a:xfrm>
            <a:off x="765175" y="457734"/>
            <a:ext cx="5823049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Должен быть связан с подразделом «Обращения граждан» сайта и содержать: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14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56" y="2103258"/>
            <a:ext cx="4448999" cy="202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150" y="3752625"/>
            <a:ext cx="4644505" cy="127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768357" y="77145"/>
            <a:ext cx="4982772" cy="609600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4. Подраздел </a:t>
            </a: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«Ведомственная антикоррупционная программа органа»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804248" y="4761691"/>
            <a:ext cx="2133600" cy="273844"/>
          </a:xfrm>
        </p:spPr>
        <p:txBody>
          <a:bodyPr/>
          <a:lstStyle/>
          <a:p>
            <a:pPr>
              <a:defRPr/>
            </a:pPr>
            <a:fld id="{8E918D93-51EE-47D7-B4B5-22C9970D66D4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sp>
        <p:nvSpPr>
          <p:cNvPr id="4" name="AutoShape 6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3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5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7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pbs.twimg.com/media/EUl_P4FX0AA7qpP.jpg:large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m.realnoevremya.ru/uploads/article/c6/8e/2918754925a52112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6" descr="https://mail.tatar.ru/owa/service.svc/s/GetFileAttachment?id=AAMkAGJjOTJmMDkxLWMzMzUtNDg4NS1hZDFhLWI3NjVkYzc0ZjQxZABGAAAAAACqmLKkzCSlQoDua8RCgqjrBwB3pZLmEza0S4DdDqsASnogAAAAAAENAAB3pZLmEza0S4DdDqsASnogAAYV5qOPAAABEgAQAA37lRn5pPlMiAE5a8Koy3w%3D&amp;X-OWA-CANARY=jLDBqrwrqUanufdIXiilnt-DJucnstgIJMODgudj1nguSkqLhkHQlsfu_kqyRdGoBcP7_yN8z1g.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36873" y="43391"/>
            <a:ext cx="61278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641821" y="193974"/>
            <a:ext cx="2395424" cy="7920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Требуется ежеквартальная актуализация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Стрелка вправо 31"/>
          <p:cNvSpPr/>
          <p:nvPr/>
        </p:nvSpPr>
        <p:spPr>
          <a:xfrm>
            <a:off x="333127" y="3490721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439714">
            <a:off x="3294659" y="3563736"/>
            <a:ext cx="1117765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>
            <a:off x="333127" y="3792632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284" y="3395558"/>
            <a:ext cx="4442295" cy="24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Стрелка вправо 37"/>
          <p:cNvSpPr/>
          <p:nvPr/>
        </p:nvSpPr>
        <p:spPr>
          <a:xfrm>
            <a:off x="4173236" y="3386230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аголовок 16"/>
          <p:cNvSpPr txBox="1">
            <a:spLocks/>
          </p:cNvSpPr>
          <p:nvPr/>
        </p:nvSpPr>
        <p:spPr>
          <a:xfrm>
            <a:off x="744726" y="769937"/>
            <a:ext cx="8028620" cy="1190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dirty="0" smtClean="0">
                <a:latin typeface="Arial" pitchFamily="34" charset="0"/>
                <a:cs typeface="Arial" pitchFamily="34" charset="0"/>
              </a:rPr>
              <a:t>Должен содержать:</a:t>
            </a:r>
          </a:p>
          <a:p>
            <a:pPr algn="l"/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l">
              <a:buFont typeface="Wingdings" pitchFamily="2" charset="2"/>
              <a:buChar char="q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текст антикоррупционной программы, утвержденной приказом руководителя органа, 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с указанием его реквизитов</a:t>
            </a:r>
          </a:p>
          <a:p>
            <a:pPr marL="171450" indent="-171450" algn="l">
              <a:buFont typeface="Wingdings" pitchFamily="2" charset="2"/>
              <a:buChar char="q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l">
              <a:buFont typeface="Wingdings" pitchFamily="2" charset="2"/>
              <a:buChar char="q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тексты правовых актов о внесении изменений в указанную программу (при наличии)</a:t>
            </a:r>
          </a:p>
          <a:p>
            <a:pPr marL="171450" indent="-171450" algn="l">
              <a:buFont typeface="Wingdings" pitchFamily="2" charset="2"/>
              <a:buChar char="q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l">
              <a:buFont typeface="Wingdings" pitchFamily="2" charset="2"/>
              <a:buChar char="q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ежеквартальную информацию о выполнении ведомственной антикоррупционной программы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0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537" y="3795886"/>
            <a:ext cx="3847616" cy="1001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917" y="1167309"/>
            <a:ext cx="4007971" cy="249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636873" y="102456"/>
            <a:ext cx="5375287" cy="841210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5. Подраздел </a:t>
            </a: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dirty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 о доходах, расходах, об имуществе и обязательствах имущественного характера лиц, замещающих должности государственной гражданской </a:t>
            </a: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(муниципальной) службы в органе</a:t>
            </a:r>
            <a:r>
              <a:rPr lang="ru-RU" sz="1400" dirty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 членов их </a:t>
            </a:r>
            <a:r>
              <a:rPr lang="ru-RU" sz="1400" dirty="0" smtClean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семей»</a:t>
            </a:r>
            <a:endParaRPr lang="ru-RU" sz="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804248" y="4761691"/>
            <a:ext cx="2133600" cy="273844"/>
          </a:xfrm>
        </p:spPr>
        <p:txBody>
          <a:bodyPr/>
          <a:lstStyle/>
          <a:p>
            <a:pPr>
              <a:defRPr/>
            </a:pPr>
            <a:fld id="{8E918D93-51EE-47D7-B4B5-22C9970D66D4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4" name="AutoShape 6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sgnorilsk.ru/uploads/item/maxresdefault-25a135c8d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3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5" descr="https://tvernews.ru/uploads/UWPnMozmte2aAQMqP2iKTrtQM3RPtH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7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www.fresher.ru/manager_content/9-2017/rabota-v-dekrete-a-pochemu-by-i-da/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pbs.twimg.com/media/EUl_P4FX0AA7qpP.jpg:large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m.realnoevremya.ru/uploads/article/c6/8e/2918754925a52112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6" descr="https://mail.tatar.ru/owa/service.svc/s/GetFileAttachment?id=AAMkAGJjOTJmMDkxLWMzMzUtNDg4NS1hZDFhLWI3NjVkYzc0ZjQxZABGAAAAAACqmLKkzCSlQoDua8RCgqjrBwB3pZLmEza0S4DdDqsASnogAAAAAAENAAB3pZLmEza0S4DdDqsASnogAAYV5qOPAAABEgAQAA37lRn5pPlMiAE5a8Koy3w%3D&amp;X-OWA-CANARY=jLDBqrwrqUanufdIXiilnt-DJucnstgIJMODgudj1nguSkqLhkHQlsfu_kqyRdGoBcP7_yN8z1g.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36873" y="43391"/>
            <a:ext cx="61278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156176" y="146364"/>
            <a:ext cx="2856534" cy="7920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Размещение 1 раз в год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(в 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течение 14 рабочих дней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 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дня истечения срока, установленного для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их подачи)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Стрелка вправо 31"/>
          <p:cNvSpPr/>
          <p:nvPr/>
        </p:nvSpPr>
        <p:spPr>
          <a:xfrm>
            <a:off x="4514869" y="3291830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2114125">
            <a:off x="4815983" y="3972729"/>
            <a:ext cx="432048" cy="366395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16"/>
          <p:cNvSpPr txBox="1">
            <a:spLocks/>
          </p:cNvSpPr>
          <p:nvPr/>
        </p:nvSpPr>
        <p:spPr>
          <a:xfrm>
            <a:off x="581238" y="1995686"/>
            <a:ext cx="4422810" cy="216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Wingdings" pitchFamily="2" charset="2"/>
              <a:buChar char="q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сведения находятся в открытом доступе и 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не подлежат удалению</a:t>
            </a:r>
          </a:p>
          <a:p>
            <a:pPr marL="171450" indent="-171450" algn="l">
              <a:buFont typeface="Wingdings" pitchFamily="2" charset="2"/>
              <a:buChar char="q"/>
            </a:pPr>
            <a:endParaRPr lang="ru-RU" sz="5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l">
              <a:buFont typeface="Wingdings" pitchFamily="2" charset="2"/>
              <a:buChar char="q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не допускается:</a:t>
            </a:r>
          </a:p>
          <a:p>
            <a:pPr marL="171450" indent="-171450" algn="l">
              <a:buFont typeface="Wingdings" pitchFamily="2" charset="2"/>
              <a:buChar char="q"/>
            </a:pPr>
            <a:endParaRPr lang="ru-RU" sz="3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l"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размещение на сайтах заархивированных сведений 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(формат .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rar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.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zip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), сканированных документов</a:t>
            </a:r>
          </a:p>
          <a:p>
            <a:pPr marL="171450" indent="-171450" algn="l">
              <a:buFont typeface="Wingdings" pitchFamily="2" charset="2"/>
              <a:buChar char="§"/>
            </a:pPr>
            <a:endParaRPr lang="ru-RU" sz="3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l"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размещение на сайтах сведений за предыдущий 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трехлетний период в разных форматах</a:t>
            </a:r>
          </a:p>
          <a:p>
            <a:pPr marL="171450" indent="-171450" algn="l">
              <a:buFont typeface="Wingdings" pitchFamily="2" charset="2"/>
              <a:buChar char="§"/>
            </a:pPr>
            <a:endParaRPr lang="ru-RU" sz="3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l"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использование на сайтах форматов, требующих 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дополнительного распознавания</a:t>
            </a:r>
          </a:p>
          <a:p>
            <a:pPr marL="171450" indent="-171450" algn="l">
              <a:buFont typeface="Wingdings" pitchFamily="2" charset="2"/>
              <a:buChar char="§"/>
            </a:pPr>
            <a:endParaRPr lang="ru-RU" sz="3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l"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установление кодов безопасности для доступа 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к сведениям</a:t>
            </a:r>
          </a:p>
          <a:p>
            <a:pPr marL="171450" indent="-171450" algn="l">
              <a:buFont typeface="Wingdings" pitchFamily="2" charset="2"/>
              <a:buChar char="§"/>
            </a:pPr>
            <a:endParaRPr lang="ru-RU" sz="3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l"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запрашивание фамилии и инициалов служащего, 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для предоставления доступа к размещенным о нем сведениям</a:t>
            </a:r>
          </a:p>
          <a:p>
            <a:pPr marL="171450" indent="-171450" algn="l">
              <a:buFont typeface="Wingdings" pitchFamily="2" charset="2"/>
              <a:buChar char="§"/>
            </a:pPr>
            <a:endParaRPr lang="ru-RU" sz="300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l">
              <a:buFont typeface="Wingdings" pitchFamily="2" charset="2"/>
              <a:buChar char="§"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запрашивание любых сведений у лица, осуществляющего доступ к размещенным сведениям</a:t>
            </a:r>
            <a:r>
              <a:rPr lang="ru-RU" sz="5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500" dirty="0" smtClean="0">
                <a:latin typeface="Arial" pitchFamily="34" charset="0"/>
                <a:cs typeface="Arial" pitchFamily="34" charset="0"/>
              </a:rPr>
            </a:br>
            <a:endParaRPr lang="ru-RU" sz="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Заголовок 16"/>
          <p:cNvSpPr txBox="1">
            <a:spLocks/>
          </p:cNvSpPr>
          <p:nvPr/>
        </p:nvSpPr>
        <p:spPr>
          <a:xfrm>
            <a:off x="612775" y="921045"/>
            <a:ext cx="6599423" cy="306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Должен содержать указанные сведения за все предшествующие годы и при этом: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65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10118</TotalTime>
  <Words>1400</Words>
  <Application>Microsoft Office PowerPoint</Application>
  <PresentationFormat>Экран (16:9)</PresentationFormat>
  <Paragraphs>301</Paragraphs>
  <Slides>21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В разделе «Противодействие коррупции» должна содержаться информация  об антикоррупционной работе органов в виде списка последовательных гиперссылок на отдельные подразделы сайта, посвященные следующим направлениям антикоррупционной работы:</vt:lpstr>
      <vt:lpstr>Презентация PowerPoint</vt:lpstr>
      <vt:lpstr>Недостатки, которые выявляются в ходе мониторинга разделов «Противодействие коррупции»:</vt:lpstr>
      <vt:lpstr>1. Подраздел «Комиссия по координации работы  по противодействию коррупции в Республике Татарстан»</vt:lpstr>
      <vt:lpstr>2. Подраздел «Антикоррупционная экспертиза»</vt:lpstr>
      <vt:lpstr>3. Подраздел «Обратная связь для сообщений о фактах коррупции»</vt:lpstr>
      <vt:lpstr>4. Подраздел «Ведомственная антикоррупционная программа органа»</vt:lpstr>
      <vt:lpstr>5. Подраздел «Сведения о доходах, расходах, об имуществе и обязательствах имущественного характера лиц, замещающих должности государственной гражданской  (муниципальной) службы в органе, и членов их семей»</vt:lpstr>
      <vt:lpstr>6. Подраздел «Комиссия при руководителе государственного органа по противодействию коррупции» (по координации работы по противодействию коррупции)</vt:lpstr>
      <vt:lpstr>7. Подраздел «Комиссия по соблюдению требований  к служебному поведению государственных гражданских (муниципальных) служащих и урегулированию конфликта интересов»</vt:lpstr>
      <vt:lpstr>8. Подраздел «Ответственные лица  за работу по профилактике коррупционных  и иных правонарушений в органе» </vt:lpstr>
      <vt:lpstr>9. Подраздел «Отчеты о мерах по реализации антикоррупционной политики в органе»</vt:lpstr>
      <vt:lpstr>10. Подраздел «Результаты антикоррупционной экспертизы нормативных правовых актов и проектов нормативных правовых актов, проведенной органом»</vt:lpstr>
      <vt:lpstr>11. Подраздел «Опрос общественного мнения, анкетирование органом»</vt:lpstr>
      <vt:lpstr>12.(1) Подраздел «Нормативные правовые и иные акты в сфере противодействия коррупции»</vt:lpstr>
      <vt:lpstr>12.(2) Подраздел «Нормативные правовые и иные акты в сфере противодействия коррупции»</vt:lpstr>
      <vt:lpstr>13.(1) Подраздел «Формы документов, связанных  с противодействием коррупции, для заполнения»</vt:lpstr>
      <vt:lpstr>13.(2) Подраздел «Формы документов, связанных  с противодействием коррупции, для заполнения»</vt:lpstr>
      <vt:lpstr>14. Подраздел «Методические материалы, доклады, отчеты, обзоры, памятки, статистическая и иная информация по вопросам противодействия коррупции»</vt:lpstr>
      <vt:lpstr>Заключительные положения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Диляра</dc:creator>
  <cp:lastModifiedBy>Мингалимов И.М</cp:lastModifiedBy>
  <cp:revision>1166</cp:revision>
  <cp:lastPrinted>2021-08-24T08:14:45Z</cp:lastPrinted>
  <dcterms:created xsi:type="dcterms:W3CDTF">2019-02-05T07:12:38Z</dcterms:created>
  <dcterms:modified xsi:type="dcterms:W3CDTF">2022-06-29T06:25:58Z</dcterms:modified>
</cp:coreProperties>
</file>